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82"/>
  </p:notesMasterIdLst>
  <p:sldIdLst>
    <p:sldId id="256" r:id="rId2"/>
    <p:sldId id="258" r:id="rId3"/>
    <p:sldId id="259" r:id="rId4"/>
    <p:sldId id="265" r:id="rId5"/>
    <p:sldId id="260" r:id="rId6"/>
    <p:sldId id="298" r:id="rId7"/>
    <p:sldId id="295" r:id="rId8"/>
    <p:sldId id="296" r:id="rId9"/>
    <p:sldId id="303" r:id="rId10"/>
    <p:sldId id="305" r:id="rId11"/>
    <p:sldId id="262" r:id="rId12"/>
    <p:sldId id="307" r:id="rId13"/>
    <p:sldId id="299" r:id="rId14"/>
    <p:sldId id="304" r:id="rId15"/>
    <p:sldId id="310" r:id="rId16"/>
    <p:sldId id="311" r:id="rId17"/>
    <p:sldId id="308" r:id="rId18"/>
    <p:sldId id="313" r:id="rId19"/>
    <p:sldId id="314" r:id="rId20"/>
    <p:sldId id="349" r:id="rId21"/>
    <p:sldId id="316" r:id="rId22"/>
    <p:sldId id="317" r:id="rId23"/>
    <p:sldId id="318" r:id="rId24"/>
    <p:sldId id="320" r:id="rId25"/>
    <p:sldId id="352" r:id="rId26"/>
    <p:sldId id="321" r:id="rId27"/>
    <p:sldId id="322" r:id="rId28"/>
    <p:sldId id="323" r:id="rId29"/>
    <p:sldId id="351" r:id="rId30"/>
    <p:sldId id="353" r:id="rId31"/>
    <p:sldId id="354" r:id="rId32"/>
    <p:sldId id="355" r:id="rId33"/>
    <p:sldId id="364" r:id="rId34"/>
    <p:sldId id="365" r:id="rId35"/>
    <p:sldId id="324" r:id="rId36"/>
    <p:sldId id="319" r:id="rId37"/>
    <p:sldId id="315" r:id="rId38"/>
    <p:sldId id="325" r:id="rId39"/>
    <p:sldId id="326" r:id="rId40"/>
    <p:sldId id="363" r:id="rId41"/>
    <p:sldId id="366" r:id="rId42"/>
    <p:sldId id="367" r:id="rId43"/>
    <p:sldId id="327" r:id="rId44"/>
    <p:sldId id="328" r:id="rId45"/>
    <p:sldId id="329" r:id="rId46"/>
    <p:sldId id="368" r:id="rId47"/>
    <p:sldId id="369" r:id="rId48"/>
    <p:sldId id="330" r:id="rId49"/>
    <p:sldId id="268" r:id="rId50"/>
    <p:sldId id="333" r:id="rId51"/>
    <p:sldId id="332" r:id="rId52"/>
    <p:sldId id="334" r:id="rId53"/>
    <p:sldId id="350" r:id="rId54"/>
    <p:sldId id="335" r:id="rId55"/>
    <p:sldId id="336" r:id="rId56"/>
    <p:sldId id="370" r:id="rId57"/>
    <p:sldId id="371" r:id="rId58"/>
    <p:sldId id="372" r:id="rId59"/>
    <p:sldId id="337" r:id="rId60"/>
    <p:sldId id="373" r:id="rId61"/>
    <p:sldId id="338" r:id="rId62"/>
    <p:sldId id="374" r:id="rId63"/>
    <p:sldId id="375" r:id="rId64"/>
    <p:sldId id="357" r:id="rId65"/>
    <p:sldId id="339" r:id="rId66"/>
    <p:sldId id="340" r:id="rId67"/>
    <p:sldId id="341" r:id="rId68"/>
    <p:sldId id="342" r:id="rId69"/>
    <p:sldId id="376" r:id="rId70"/>
    <p:sldId id="358" r:id="rId71"/>
    <p:sldId id="359" r:id="rId72"/>
    <p:sldId id="360" r:id="rId73"/>
    <p:sldId id="361" r:id="rId74"/>
    <p:sldId id="362" r:id="rId75"/>
    <p:sldId id="356" r:id="rId76"/>
    <p:sldId id="345" r:id="rId77"/>
    <p:sldId id="346" r:id="rId78"/>
    <p:sldId id="347" r:id="rId79"/>
    <p:sldId id="348" r:id="rId80"/>
    <p:sldId id="278" r:id="rId81"/>
  </p:sldIdLst>
  <p:sldSz cx="9144000" cy="5143500" type="screen16x9"/>
  <p:notesSz cx="6858000" cy="9144000"/>
  <p:embeddedFontLst>
    <p:embeddedFont>
      <p:font typeface="Cousine" panose="02070409020205020404" pitchFamily="49"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746188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5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341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167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123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98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7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64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326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7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909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4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502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649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634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283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61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406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80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77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563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870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79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216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1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466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732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157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584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376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845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64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272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65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686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607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691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097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467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019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106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2856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1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059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36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911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0876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293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1999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852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52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953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985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483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3010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662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308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3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477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2078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8611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125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375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244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217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553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351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4328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98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8806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258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8479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1702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27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281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487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64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71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9521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402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68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sz="2400" b="1"/>
            </a:lvl1pPr>
            <a:lvl2pPr marL="914400" lvl="1" indent="-381000" algn="ctr" rtl="0">
              <a:spcBef>
                <a:spcPts val="0"/>
              </a:spcBef>
              <a:spcAft>
                <a:spcPts val="0"/>
              </a:spcAft>
              <a:buSzPts val="2400"/>
              <a:buChar char="▫"/>
              <a:defRPr b="1"/>
            </a:lvl2pPr>
            <a:lvl3pPr marL="1371600" lvl="2" indent="-381000" algn="ctr" rtl="0">
              <a:spcBef>
                <a:spcPts val="0"/>
              </a:spcBef>
              <a:spcAft>
                <a:spcPts val="0"/>
              </a:spcAft>
              <a:buSzPts val="2400"/>
              <a:buChar char="■"/>
              <a:defRPr b="1"/>
            </a:lvl3pPr>
            <a:lvl4pPr marL="1828800" lvl="3" indent="-381000" algn="ctr" rtl="0">
              <a:spcBef>
                <a:spcPts val="0"/>
              </a:spcBef>
              <a:spcAft>
                <a:spcPts val="0"/>
              </a:spcAft>
              <a:buSzPts val="2400"/>
              <a:buChar char="●"/>
              <a:defRPr sz="2400" b="1"/>
            </a:lvl4pPr>
            <a:lvl5pPr marL="2286000" lvl="4" indent="-381000" algn="ctr" rtl="0">
              <a:spcBef>
                <a:spcPts val="0"/>
              </a:spcBef>
              <a:spcAft>
                <a:spcPts val="0"/>
              </a:spcAft>
              <a:buSzPts val="2400"/>
              <a:buChar char="○"/>
              <a:defRPr sz="2400" b="1"/>
            </a:lvl5pPr>
            <a:lvl6pPr marL="2743200" lvl="5" indent="-381000" algn="ctr" rtl="0">
              <a:spcBef>
                <a:spcPts val="0"/>
              </a:spcBef>
              <a:spcAft>
                <a:spcPts val="0"/>
              </a:spcAft>
              <a:buSzPts val="2400"/>
              <a:buChar char="■"/>
              <a:defRPr sz="2400" b="1"/>
            </a:lvl6pPr>
            <a:lvl7pPr marL="3200400" lvl="6" indent="-381000" algn="ctr" rtl="0">
              <a:spcBef>
                <a:spcPts val="0"/>
              </a:spcBef>
              <a:spcAft>
                <a:spcPts val="0"/>
              </a:spcAft>
              <a:buSzPts val="2400"/>
              <a:buChar char="●"/>
              <a:defRPr sz="2400" b="1"/>
            </a:lvl7pPr>
            <a:lvl8pPr marL="3657600" lvl="7" indent="-381000" algn="ctr" rtl="0">
              <a:spcBef>
                <a:spcPts val="0"/>
              </a:spcBef>
              <a:spcAft>
                <a:spcPts val="0"/>
              </a:spcAft>
              <a:buSzPts val="2400"/>
              <a:buChar char="○"/>
              <a:defRPr sz="2400" b="1"/>
            </a:lvl8pPr>
            <a:lvl9pPr marL="4114800" lvl="8" indent="-381000" algn="ctr">
              <a:spcBef>
                <a:spcPts val="0"/>
              </a:spcBef>
              <a:spcAft>
                <a:spcPts val="0"/>
              </a:spcAft>
              <a:buSzPts val="2400"/>
              <a:buChar char="■"/>
              <a:defRPr sz="2400" b="1"/>
            </a:lvl9pPr>
          </a:lstStyle>
          <a:p>
            <a:endParaRPr/>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3754950" y="1132925"/>
              <a:ext cx="1480500" cy="1480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4"/>
            <p:cNvCxnSpPr>
              <a:endCxn id="30" idx="1"/>
            </p:cNvCxnSpPr>
            <p:nvPr/>
          </p:nvCxnSpPr>
          <p:spPr>
            <a:xfrm>
              <a:off x="3890221" y="1267893"/>
              <a:ext cx="211800" cy="212100"/>
            </a:xfrm>
            <a:prstGeom prst="straightConnector1">
              <a:avLst/>
            </a:prstGeom>
            <a:noFill/>
            <a:ln w="9525" cap="flat" cmpd="sng">
              <a:solidFill>
                <a:srgbClr val="FFFFFF"/>
              </a:solidFill>
              <a:prstDash val="dash"/>
              <a:round/>
              <a:headEnd type="none" w="med" len="med"/>
              <a:tailEnd type="none" w="med" len="med"/>
            </a:ln>
          </p:spPr>
        </p:cxnSp>
        <p:cxnSp>
          <p:nvCxnSpPr>
            <p:cNvPr id="33" name="Google Shape;33;p4"/>
            <p:cNvCxnSpPr/>
            <p:nvPr/>
          </p:nvCxnSpPr>
          <p:spPr>
            <a:xfrm>
              <a:off x="5335889" y="1276425"/>
              <a:ext cx="0" cy="1393500"/>
            </a:xfrm>
            <a:prstGeom prst="straightConnector1">
              <a:avLst/>
            </a:prstGeom>
            <a:noFill/>
            <a:ln w="9525" cap="flat" cmpd="sng">
              <a:solidFill>
                <a:srgbClr val="FFFFFF"/>
              </a:solidFill>
              <a:prstDash val="solid"/>
              <a:round/>
              <a:headEnd type="triangle" w="sm" len="sm"/>
              <a:tailEnd type="triangle" w="sm" len="sm"/>
            </a:ln>
          </p:spPr>
        </p:cxnSp>
        <p:sp>
          <p:nvSpPr>
            <p:cNvPr id="34" name="Google Shape;34;p4"/>
            <p:cNvSpPr/>
            <p:nvPr/>
          </p:nvSpPr>
          <p:spPr>
            <a:xfrm>
              <a:off x="4222975" y="1683233"/>
              <a:ext cx="698050" cy="549925"/>
            </a:xfrm>
            <a:prstGeom prst="rect">
              <a:avLst/>
            </a:prstGeom>
          </p:spPr>
          <p:txBody>
            <a:bodyPr>
              <a:prstTxWarp prst="textPlain">
                <a:avLst/>
              </a:prstTxWarp>
            </a:bodyPr>
            <a:lstStyle/>
            <a:p>
              <a:pPr lvl="0" algn="ctr"/>
              <a:r>
                <a:rPr b="1" i="0">
                  <a:ln w="19050" cap="flat" cmpd="sng">
                    <a:solidFill>
                      <a:srgbClr val="FFFFFF"/>
                    </a:solidFill>
                    <a:prstDash val="solid"/>
                    <a:round/>
                    <a:headEnd type="none" w="sm" len="sm"/>
                    <a:tailEnd type="none" w="sm" len="sm"/>
                  </a:ln>
                  <a:no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w="9525" cap="flat" cmpd="sng">
              <a:solidFill>
                <a:srgbClr val="FFFFFF"/>
              </a:solidFill>
              <a:prstDash val="dash"/>
              <a:round/>
              <a:headEnd type="none" w="med" len="med"/>
              <a:tailEnd type="none" w="med" len="med"/>
            </a:ln>
          </p:spPr>
        </p:cxnSp>
        <p:cxnSp>
          <p:nvCxnSpPr>
            <p:cNvPr id="36" name="Google Shape;36;p4"/>
            <p:cNvCxnSpPr/>
            <p:nvPr/>
          </p:nvCxnSpPr>
          <p:spPr>
            <a:xfrm>
              <a:off x="4244700" y="1591869"/>
              <a:ext cx="654600" cy="0"/>
            </a:xfrm>
            <a:prstGeom prst="straightConnector1">
              <a:avLst/>
            </a:prstGeom>
            <a:noFill/>
            <a:ln w="9525" cap="flat" cmpd="sng">
              <a:solidFill>
                <a:srgbClr val="FFFFFF"/>
              </a:solidFill>
              <a:prstDash val="solid"/>
              <a:round/>
              <a:headEnd type="triangle" w="sm" len="sm"/>
              <a:tailEnd type="triangle" w="sm" len="sm"/>
            </a:ln>
          </p:spPr>
        </p:cxnSp>
      </p:grpSp>
      <p:sp>
        <p:nvSpPr>
          <p:cNvPr id="37" name="Google Shape;37;p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8">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hyperlink" Target="https://github.com/cecio/BULA-Viru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sdb.dk/release/?id=49393"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csdb.dk/release/?id=49394"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westerndesigncenter.com/wdc/chips.php"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cecio/BULA-Virus"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hyperlink" Target="https://sta.c64.org/cbm64krnfunc.html" TargetMode="External"/><Relationship Id="rId3" Type="http://schemas.openxmlformats.org/officeDocument/2006/relationships/hyperlink" Target="https://codebase64.org/doku.php?id=base:viruslist" TargetMode="External"/><Relationship Id="rId7" Type="http://schemas.openxmlformats.org/officeDocument/2006/relationships/hyperlink" Target="https://sta.c64.org/cbm1541mem.html" TargetMode="External"/><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hyperlink" Target="https://sta.c64.org/cbm64mem.html" TargetMode="External"/><Relationship Id="rId5" Type="http://schemas.openxmlformats.org/officeDocument/2006/relationships/hyperlink" Target="http://unusedino.de/ec64/technical/formats/d64.html" TargetMode="External"/><Relationship Id="rId10" Type="http://schemas.openxmlformats.org/officeDocument/2006/relationships/hyperlink" Target="https://www.slidescarnival.com/" TargetMode="External"/><Relationship Id="rId4" Type="http://schemas.openxmlformats.org/officeDocument/2006/relationships/hyperlink" Target="http://pferrie.epizy.com/papers/bhp.pdf?i=1" TargetMode="External"/><Relationship Id="rId9" Type="http://schemas.openxmlformats.org/officeDocument/2006/relationships/hyperlink" Target="https://github.com/zeroKilo/C64LoaderWV"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p>
            <a:pPr lvl="0"/>
            <a:r>
              <a:rPr lang="en-US" sz="4000" dirty="0" smtClean="0"/>
              <a:t>Old Malware, New </a:t>
            </a:r>
            <a:r>
              <a:rPr lang="en-US" sz="4000" dirty="0"/>
              <a:t>Tools:</a:t>
            </a:r>
            <a:br>
              <a:rPr lang="en-US" sz="4000" dirty="0"/>
            </a:br>
            <a:r>
              <a:rPr lang="en-US" sz="2000" dirty="0" err="1"/>
              <a:t>Ghidra</a:t>
            </a:r>
            <a:r>
              <a:rPr lang="en-US" sz="2000" dirty="0"/>
              <a:t> and Commodore </a:t>
            </a:r>
            <a:r>
              <a:rPr lang="en-US" sz="2000" dirty="0" smtClean="0"/>
              <a:t>64; </a:t>
            </a:r>
            <a:r>
              <a:rPr lang="en-US" sz="2000" dirty="0"/>
              <a:t>why understanding old malicious software still matters</a:t>
            </a:r>
            <a:endParaRPr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WHY THIS IS INTERESTING?</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0" lvl="0" indent="0">
              <a:buNone/>
            </a:pPr>
            <a:r>
              <a:rPr lang="en-US" sz="1600" dirty="0"/>
              <a:t>Nowadays we are considering all malicious software as something that it's used to give a kind of gain to the attacker (financial gain for example). </a:t>
            </a:r>
            <a:endParaRPr lang="en-US" sz="1600" dirty="0" smtClean="0"/>
          </a:p>
          <a:p>
            <a:pPr marL="0" lvl="0" indent="0">
              <a:buNone/>
            </a:pPr>
            <a:endParaRPr lang="en-US" sz="1600" dirty="0"/>
          </a:p>
          <a:p>
            <a:pPr marL="0" lvl="0" indent="0">
              <a:buNone/>
            </a:pPr>
            <a:r>
              <a:rPr lang="en-US" sz="1600" dirty="0" smtClean="0"/>
              <a:t>But </a:t>
            </a:r>
            <a:r>
              <a:rPr lang="en-US" sz="1600" dirty="0"/>
              <a:t>with C64 viruses, we are speaking more about something done to show off technical knowledge and expertise (more comparable to the "Demo Scene" done with graphics and sound</a:t>
            </a:r>
            <a:r>
              <a:rPr lang="en-US" sz="1600" dirty="0" smtClean="0"/>
              <a:t>).</a:t>
            </a:r>
            <a:endParaRPr sz="1600" dirty="0"/>
          </a:p>
        </p:txBody>
      </p:sp>
      <p:grpSp>
        <p:nvGrpSpPr>
          <p:cNvPr id="153" name="Google Shape;153;p20"/>
          <p:cNvGrpSpPr/>
          <p:nvPr/>
        </p:nvGrpSpPr>
        <p:grpSpPr>
          <a:xfrm rot="5400000">
            <a:off x="5124056" y="1530721"/>
            <a:ext cx="2625994" cy="2126529"/>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891" y="1686098"/>
            <a:ext cx="1329762" cy="1936575"/>
          </a:xfrm>
          <a:prstGeom prst="rect">
            <a:avLst/>
          </a:prstGeom>
        </p:spPr>
      </p:pic>
    </p:spTree>
    <p:extLst>
      <p:ext uri="{BB962C8B-B14F-4D97-AF65-F5344CB8AC3E}">
        <p14:creationId xmlns:p14="http://schemas.microsoft.com/office/powerpoint/2010/main" val="1515360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0" lvl="0" indent="0" algn="ctr">
              <a:buNone/>
            </a:pPr>
            <a:r>
              <a:rPr lang="en-US" sz="1800" dirty="0" smtClean="0"/>
              <a:t>You </a:t>
            </a:r>
            <a:r>
              <a:rPr lang="en-US" sz="1800" dirty="0"/>
              <a:t>may think, that for this reason, we are looking at "naive" code with few functionalities: it's not the case. </a:t>
            </a:r>
            <a:r>
              <a:rPr lang="en-US" sz="1800" dirty="0" smtClean="0"/>
              <a:t>We’ll see the </a:t>
            </a:r>
            <a:r>
              <a:rPr lang="en-US" sz="1800" dirty="0"/>
              <a:t>level of complexity reached by these tiny programs and all the interesting technical details.</a:t>
            </a:r>
            <a:endParaRPr sz="1800" dirty="0"/>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2</a:t>
            </a:r>
            <a:endParaRPr sz="6000" dirty="0">
              <a:solidFill>
                <a:schemeClr val="accent3"/>
              </a:solidFill>
            </a:endParaRPr>
          </a:p>
          <a:p>
            <a:pPr marL="0" lvl="0" indent="0" algn="l" rtl="0">
              <a:spcBef>
                <a:spcPts val="0"/>
              </a:spcBef>
              <a:spcAft>
                <a:spcPts val="0"/>
              </a:spcAft>
              <a:buNone/>
            </a:pPr>
            <a:r>
              <a:rPr lang="en" dirty="0" smtClean="0"/>
              <a:t>The “State of the Art”</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Current status of “Virus Scene” on C64</a:t>
            </a:r>
          </a:p>
          <a:p>
            <a:pPr marL="0" lvl="0" indent="0" algn="r" rtl="0">
              <a:spcBef>
                <a:spcPts val="0"/>
              </a:spcBef>
              <a:spcAft>
                <a:spcPts val="0"/>
              </a:spcAft>
              <a:buNone/>
            </a:pP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526058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LIST OF KNOWN VIRUSES</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lvl="0"/>
            <a:r>
              <a:rPr lang="en-US" sz="1800" dirty="0" smtClean="0"/>
              <a:t>BHP </a:t>
            </a:r>
            <a:r>
              <a:rPr lang="en-US" sz="1800" dirty="0"/>
              <a:t>(considered to be the first one)</a:t>
            </a:r>
          </a:p>
          <a:p>
            <a:pPr lvl="0"/>
            <a:r>
              <a:rPr lang="en-US" sz="1800" dirty="0" smtClean="0"/>
              <a:t>HIV</a:t>
            </a:r>
            <a:endParaRPr lang="en-US" sz="1800" dirty="0"/>
          </a:p>
          <a:p>
            <a:pPr lvl="0"/>
            <a:r>
              <a:rPr lang="en-US" sz="1800" dirty="0" smtClean="0"/>
              <a:t>HIV2</a:t>
            </a:r>
            <a:endParaRPr lang="en-US" sz="1800" dirty="0"/>
          </a:p>
          <a:p>
            <a:pPr lvl="0"/>
            <a:r>
              <a:rPr lang="en-US" sz="1800" dirty="0" smtClean="0"/>
              <a:t>BU£A </a:t>
            </a:r>
            <a:r>
              <a:rPr lang="en-US" sz="1800" dirty="0"/>
              <a:t>(aka Bula or Bu\a)</a:t>
            </a:r>
          </a:p>
          <a:p>
            <a:pPr lvl="0"/>
            <a:r>
              <a:rPr lang="en-US" sz="1800" dirty="0" err="1" smtClean="0"/>
              <a:t>MagicDisk</a:t>
            </a:r>
            <a:endParaRPr lang="en-US" sz="1800" dirty="0"/>
          </a:p>
          <a:p>
            <a:pPr lvl="0"/>
            <a:r>
              <a:rPr lang="en-US" sz="1800" dirty="0" smtClean="0"/>
              <a:t>Starfire</a:t>
            </a:r>
            <a:endParaRPr lang="en-US" sz="1800" dirty="0"/>
          </a:p>
          <a:p>
            <a:pPr lvl="0"/>
            <a:r>
              <a:rPr lang="en-US" sz="1800" dirty="0" smtClean="0"/>
              <a:t>FROG</a:t>
            </a:r>
            <a:endParaRPr sz="1800" dirty="0"/>
          </a:p>
          <a:p>
            <a:pPr marL="0" lvl="0" indent="0">
              <a:buNone/>
            </a:pPr>
            <a:r>
              <a:rPr lang="en-US" sz="1800" dirty="0" smtClean="0"/>
              <a:t>There </a:t>
            </a:r>
            <a:r>
              <a:rPr lang="en-US" sz="1800" dirty="0"/>
              <a:t>are some great analysis on most of them (see REFERENCES), especially for BHP, considered to be the very first virus created for C64.</a:t>
            </a:r>
            <a:r>
              <a:rPr lang="en" dirty="0" smtClean="0"/>
              <a:t> </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115303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 dirty="0" smtClean="0"/>
              <a:t>THE </a:t>
            </a:r>
            <a:r>
              <a:rPr lang="en-US" dirty="0"/>
              <a:t>BU£A </a:t>
            </a:r>
            <a:r>
              <a:rPr lang="en-US" dirty="0" smtClean="0"/>
              <a:t>VIRUS</a:t>
            </a:r>
            <a:endParaRPr dirty="0"/>
          </a:p>
        </p:txBody>
      </p:sp>
      <p:grpSp>
        <p:nvGrpSpPr>
          <p:cNvPr id="153" name="Google Shape;153;p20"/>
          <p:cNvGrpSpPr/>
          <p:nvPr/>
        </p:nvGrpSpPr>
        <p:grpSpPr>
          <a:xfrm rot="5400000">
            <a:off x="2596834" y="-1453954"/>
            <a:ext cx="4282567" cy="8492276"/>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4" name="Immagine 3"/>
          <p:cNvPicPr>
            <a:picLocks noChangeAspect="1"/>
          </p:cNvPicPr>
          <p:nvPr/>
        </p:nvPicPr>
        <p:blipFill>
          <a:blip r:embed="rId3"/>
          <a:stretch>
            <a:fillRect/>
          </a:stretch>
        </p:blipFill>
        <p:spPr>
          <a:xfrm>
            <a:off x="489850" y="1149056"/>
            <a:ext cx="6938676" cy="3520219"/>
          </a:xfrm>
          <a:prstGeom prst="rect">
            <a:avLst/>
          </a:prstGeom>
        </p:spPr>
      </p:pic>
      <p:sp>
        <p:nvSpPr>
          <p:cNvPr id="5" name="Rettangolo 4"/>
          <p:cNvSpPr/>
          <p:nvPr/>
        </p:nvSpPr>
        <p:spPr>
          <a:xfrm>
            <a:off x="2484919" y="4671214"/>
            <a:ext cx="3299301" cy="307777"/>
          </a:xfrm>
          <a:prstGeom prst="rect">
            <a:avLst/>
          </a:prstGeom>
        </p:spPr>
        <p:txBody>
          <a:bodyPr wrap="none">
            <a:spAutoFit/>
          </a:bodyPr>
          <a:lstStyle/>
          <a:p>
            <a:r>
              <a:rPr lang="it-IT" dirty="0">
                <a:solidFill>
                  <a:schemeClr val="bg1"/>
                </a:solidFill>
                <a:latin typeface="Cousine" panose="02070409020205020404" pitchFamily="49" charset="0"/>
                <a:cs typeface="Cousine" panose="02070409020205020404" pitchFamily="49" charset="0"/>
              </a:rPr>
              <a:t>http://virus.wikidot.com/bula</a:t>
            </a:r>
          </a:p>
        </p:txBody>
      </p:sp>
    </p:spTree>
    <p:extLst>
      <p:ext uri="{BB962C8B-B14F-4D97-AF65-F5344CB8AC3E}">
        <p14:creationId xmlns:p14="http://schemas.microsoft.com/office/powerpoint/2010/main" val="1000373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0" lvl="0" indent="0" algn="ctr">
              <a:buNone/>
            </a:pPr>
            <a:r>
              <a:rPr lang="en-US" sz="1800" dirty="0" smtClean="0"/>
              <a:t>In </a:t>
            </a:r>
            <a:r>
              <a:rPr lang="en-US" sz="1800" dirty="0"/>
              <a:t>order to try to bring back to life these programs (a Virus never </a:t>
            </a:r>
            <a:r>
              <a:rPr lang="en-US" sz="1800" dirty="0" smtClean="0"/>
              <a:t>dies!), </a:t>
            </a:r>
            <a:r>
              <a:rPr lang="en-US" sz="1800" dirty="0"/>
              <a:t>I decided to get this one and start a "modern" analysis by using </a:t>
            </a:r>
            <a:r>
              <a:rPr lang="en-US" sz="1800" dirty="0" err="1"/>
              <a:t>Ghidra</a:t>
            </a:r>
            <a:r>
              <a:rPr lang="en-US" sz="1800" dirty="0"/>
              <a:t> and some other tools.</a:t>
            </a:r>
            <a:endParaRPr sz="1800" dirty="0"/>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42009767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3</a:t>
            </a:r>
            <a:endParaRPr sz="6000" dirty="0">
              <a:solidFill>
                <a:schemeClr val="accent3"/>
              </a:solidFill>
            </a:endParaRPr>
          </a:p>
          <a:p>
            <a:pPr marL="0" lvl="0" indent="0" algn="l" rtl="0">
              <a:spcBef>
                <a:spcPts val="0"/>
              </a:spcBef>
              <a:spcAft>
                <a:spcPts val="0"/>
              </a:spcAft>
              <a:buNone/>
            </a:pPr>
            <a:r>
              <a:rPr lang="en" dirty="0" smtClean="0"/>
              <a:t>Tools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What I need to do something like this?</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691936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LIST OF USED TOOLS</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lvl="0"/>
            <a:r>
              <a:rPr lang="en-US" dirty="0" err="1" smtClean="0"/>
              <a:t>Ghidra</a:t>
            </a:r>
            <a:r>
              <a:rPr lang="en-US" dirty="0" smtClean="0"/>
              <a:t> </a:t>
            </a:r>
            <a:r>
              <a:rPr lang="en-US" dirty="0"/>
              <a:t>10.1.2 with C64LoaderWV plugin</a:t>
            </a:r>
          </a:p>
          <a:p>
            <a:pPr lvl="0"/>
            <a:r>
              <a:rPr lang="en-US" dirty="0" smtClean="0"/>
              <a:t>Custom </a:t>
            </a:r>
            <a:r>
              <a:rPr lang="en-US" dirty="0" err="1"/>
              <a:t>Ghidra</a:t>
            </a:r>
            <a:r>
              <a:rPr lang="en-US" dirty="0"/>
              <a:t> scripting </a:t>
            </a:r>
            <a:r>
              <a:rPr lang="en-US" dirty="0" smtClean="0"/>
              <a:t>(see </a:t>
            </a:r>
            <a:r>
              <a:rPr lang="en-US" dirty="0" err="1" smtClean="0"/>
              <a:t>Github</a:t>
            </a:r>
            <a:r>
              <a:rPr lang="en-US" dirty="0" smtClean="0"/>
              <a:t> repo)</a:t>
            </a:r>
            <a:endParaRPr lang="en-US" dirty="0"/>
          </a:p>
          <a:p>
            <a:pPr lvl="0"/>
            <a:r>
              <a:rPr lang="en-US" dirty="0" smtClean="0"/>
              <a:t>010 </a:t>
            </a:r>
            <a:r>
              <a:rPr lang="en-US" dirty="0"/>
              <a:t>Editor with custom template to analyze D64 images </a:t>
            </a:r>
            <a:r>
              <a:rPr lang="en-US" dirty="0" smtClean="0"/>
              <a:t>(see </a:t>
            </a:r>
            <a:r>
              <a:rPr lang="en-US" dirty="0" err="1" smtClean="0"/>
              <a:t>Github</a:t>
            </a:r>
            <a:r>
              <a:rPr lang="en-US" dirty="0" smtClean="0"/>
              <a:t> repo)</a:t>
            </a:r>
            <a:endParaRPr lang="en-US" dirty="0"/>
          </a:p>
          <a:p>
            <a:pPr lvl="0"/>
            <a:r>
              <a:rPr lang="en-US" dirty="0" smtClean="0"/>
              <a:t>Vice </a:t>
            </a:r>
            <a:r>
              <a:rPr lang="en-US" dirty="0"/>
              <a:t>Emulator</a:t>
            </a:r>
          </a:p>
          <a:p>
            <a:pPr lvl="0"/>
            <a:r>
              <a:rPr lang="en-US" dirty="0" err="1" smtClean="0"/>
              <a:t>DirMaster</a:t>
            </a:r>
            <a:r>
              <a:rPr lang="en-US" dirty="0" smtClean="0"/>
              <a:t> </a:t>
            </a:r>
            <a:r>
              <a:rPr lang="en-US" dirty="0"/>
              <a:t>3.1.5</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408921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 dirty="0" smtClean="0"/>
              <a:t>VICE</a:t>
            </a:r>
            <a:endParaRPr dirty="0"/>
          </a:p>
        </p:txBody>
      </p:sp>
      <p:grpSp>
        <p:nvGrpSpPr>
          <p:cNvPr id="153" name="Google Shape;153;p20"/>
          <p:cNvGrpSpPr/>
          <p:nvPr/>
        </p:nvGrpSpPr>
        <p:grpSpPr>
          <a:xfrm rot="5400000">
            <a:off x="2689136" y="-1223505"/>
            <a:ext cx="4890663" cy="7423281"/>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2" name="Oggetto 1"/>
          <p:cNvGraphicFramePr>
            <a:graphicFrameLocks noChangeAspect="1"/>
          </p:cNvGraphicFramePr>
          <p:nvPr>
            <p:extLst>
              <p:ext uri="{D42A27DB-BD31-4B8C-83A1-F6EECF244321}">
                <p14:modId xmlns:p14="http://schemas.microsoft.com/office/powerpoint/2010/main" val="344136378"/>
              </p:ext>
            </p:extLst>
          </p:nvPr>
        </p:nvGraphicFramePr>
        <p:xfrm>
          <a:off x="1547500" y="723426"/>
          <a:ext cx="5770548" cy="3754398"/>
        </p:xfrm>
        <a:graphic>
          <a:graphicData uri="http://schemas.openxmlformats.org/presentationml/2006/ole">
            <mc:AlternateContent xmlns:mc="http://schemas.openxmlformats.org/markup-compatibility/2006">
              <mc:Choice xmlns:v="urn:schemas-microsoft-com:vml" Requires="v">
                <p:oleObj spid="_x0000_s2174" name="Bitmap Image" r:id="rId4" imgW="9990000" imgH="7079040" progId="Paint.Picture">
                  <p:embed/>
                </p:oleObj>
              </mc:Choice>
              <mc:Fallback>
                <p:oleObj name="Bitmap Image" r:id="rId4" imgW="9990000" imgH="7079040" progId="Paint.Picture">
                  <p:embed/>
                  <p:pic>
                    <p:nvPicPr>
                      <p:cNvPr id="0" name=""/>
                      <p:cNvPicPr/>
                      <p:nvPr/>
                    </p:nvPicPr>
                    <p:blipFill>
                      <a:blip r:embed="rId5"/>
                      <a:stretch>
                        <a:fillRect/>
                      </a:stretch>
                    </p:blipFill>
                    <p:spPr>
                      <a:xfrm>
                        <a:off x="1547500" y="723426"/>
                        <a:ext cx="5770548" cy="3754398"/>
                      </a:xfrm>
                      <a:prstGeom prst="rect">
                        <a:avLst/>
                      </a:prstGeom>
                    </p:spPr>
                  </p:pic>
                </p:oleObj>
              </mc:Fallback>
            </mc:AlternateContent>
          </a:graphicData>
        </a:graphic>
      </p:graphicFrame>
    </p:spTree>
    <p:extLst>
      <p:ext uri="{BB962C8B-B14F-4D97-AF65-F5344CB8AC3E}">
        <p14:creationId xmlns:p14="http://schemas.microsoft.com/office/powerpoint/2010/main" val="1151954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 dirty="0" smtClean="0"/>
              <a:t>GHIDRA</a:t>
            </a:r>
            <a:endParaRPr dirty="0"/>
          </a:p>
        </p:txBody>
      </p:sp>
      <p:grpSp>
        <p:nvGrpSpPr>
          <p:cNvPr id="153" name="Google Shape;153;p20"/>
          <p:cNvGrpSpPr/>
          <p:nvPr/>
        </p:nvGrpSpPr>
        <p:grpSpPr>
          <a:xfrm rot="5400000">
            <a:off x="2689136" y="-1223505"/>
            <a:ext cx="4890663" cy="7423281"/>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Immagine 2"/>
          <p:cNvPicPr>
            <a:picLocks noChangeAspect="1"/>
          </p:cNvPicPr>
          <p:nvPr/>
        </p:nvPicPr>
        <p:blipFill>
          <a:blip r:embed="rId3"/>
          <a:stretch>
            <a:fillRect/>
          </a:stretch>
        </p:blipFill>
        <p:spPr>
          <a:xfrm>
            <a:off x="1607043" y="920037"/>
            <a:ext cx="5712428" cy="3400519"/>
          </a:xfrm>
          <a:prstGeom prst="rect">
            <a:avLst/>
          </a:prstGeom>
        </p:spPr>
      </p:pic>
    </p:spTree>
    <p:extLst>
      <p:ext uri="{BB962C8B-B14F-4D97-AF65-F5344CB8AC3E}">
        <p14:creationId xmlns:p14="http://schemas.microsoft.com/office/powerpoint/2010/main" val="1014970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272259" y="96277"/>
            <a:ext cx="2174335" cy="2111735"/>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89" name="Google Shape;89;p13"/>
          <p:cNvSpPr txBox="1">
            <a:spLocks noGrp="1"/>
          </p:cNvSpPr>
          <p:nvPr>
            <p:ph type="body" idx="4294967295"/>
          </p:nvPr>
        </p:nvSpPr>
        <p:spPr>
          <a:xfrm>
            <a:off x="890873" y="2411533"/>
            <a:ext cx="7692018"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I am here because I </a:t>
            </a:r>
            <a:r>
              <a:rPr lang="en" sz="1800" dirty="0" smtClean="0"/>
              <a:t>love hacking!</a:t>
            </a:r>
          </a:p>
          <a:p>
            <a:pPr marL="285750" indent="-285750"/>
            <a:r>
              <a:rPr lang="en" sz="1800" dirty="0" smtClean="0"/>
              <a:t>I like to contribute to OSS: Volatility, OpenCanary, Cetus, Speakeasy-Emulator, …</a:t>
            </a:r>
          </a:p>
          <a:p>
            <a:pPr marL="285750" indent="-285750"/>
            <a:r>
              <a:rPr lang="en" sz="1800" dirty="0" smtClean="0"/>
              <a:t>I like to develop OSS: SYNwall, REW-sploit</a:t>
            </a:r>
            <a:endParaRPr sz="1800" dirty="0"/>
          </a:p>
          <a:p>
            <a:pPr marL="0" lvl="0" indent="0" algn="l" rtl="0">
              <a:spcBef>
                <a:spcPts val="600"/>
              </a:spcBef>
              <a:spcAft>
                <a:spcPts val="0"/>
              </a:spcAft>
              <a:buNone/>
            </a:pPr>
            <a:r>
              <a:rPr lang="en" sz="1800" dirty="0" smtClean="0"/>
              <a:t>You can </a:t>
            </a:r>
            <a:r>
              <a:rPr lang="en" sz="1800" dirty="0"/>
              <a:t>find me at:</a:t>
            </a:r>
            <a:endParaRPr sz="1800" dirty="0"/>
          </a:p>
          <a:p>
            <a:pPr marL="0" lvl="0" indent="0" algn="l" rtl="0">
              <a:spcBef>
                <a:spcPts val="600"/>
              </a:spcBef>
              <a:spcAft>
                <a:spcPts val="0"/>
              </a:spcAft>
              <a:buNone/>
            </a:pPr>
            <a:r>
              <a:rPr lang="en" sz="1800" dirty="0" smtClean="0"/>
              <a:t>           @red5heep</a:t>
            </a:r>
          </a:p>
          <a:p>
            <a:pPr marL="0" lvl="0" indent="0">
              <a:buNone/>
            </a:pPr>
            <a:r>
              <a:rPr lang="it-IT" sz="1800" dirty="0" smtClean="0"/>
              <a:t>           </a:t>
            </a:r>
            <a:r>
              <a:rPr lang="it-IT" sz="1800" dirty="0" smtClean="0">
                <a:hlinkClick r:id="rId4"/>
              </a:rPr>
              <a:t>https</a:t>
            </a:r>
            <a:r>
              <a:rPr lang="it-IT" sz="1800" dirty="0">
                <a:hlinkClick r:id="rId4"/>
              </a:rPr>
              <a:t>://github.com/cecio</a:t>
            </a:r>
            <a:endParaRPr sz="1800" dirty="0"/>
          </a:p>
        </p:txBody>
      </p:sp>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3" name="Oggetto 2"/>
          <p:cNvGraphicFramePr>
            <a:graphicFrameLocks noChangeAspect="1"/>
          </p:cNvGraphicFramePr>
          <p:nvPr>
            <p:extLst>
              <p:ext uri="{D42A27DB-BD31-4B8C-83A1-F6EECF244321}">
                <p14:modId xmlns:p14="http://schemas.microsoft.com/office/powerpoint/2010/main" val="2028249912"/>
              </p:ext>
            </p:extLst>
          </p:nvPr>
        </p:nvGraphicFramePr>
        <p:xfrm>
          <a:off x="563907" y="456418"/>
          <a:ext cx="2747330" cy="1764038"/>
        </p:xfrm>
        <a:graphic>
          <a:graphicData uri="http://schemas.openxmlformats.org/presentationml/2006/ole">
            <mc:AlternateContent xmlns:mc="http://schemas.openxmlformats.org/markup-compatibility/2006">
              <mc:Choice xmlns:v="urn:schemas-microsoft-com:vml" Requires="v">
                <p:oleObj spid="_x0000_s1195" name="Bitmap Image" r:id="rId5" imgW="3703320" imgH="2377440" progId="Paint.Picture">
                  <p:embed/>
                </p:oleObj>
              </mc:Choice>
              <mc:Fallback>
                <p:oleObj name="Bitmap Image" r:id="rId5" imgW="3703320" imgH="2377440" progId="Paint.Picture">
                  <p:embed/>
                  <p:pic>
                    <p:nvPicPr>
                      <p:cNvPr id="0" name=""/>
                      <p:cNvPicPr/>
                      <p:nvPr/>
                    </p:nvPicPr>
                    <p:blipFill>
                      <a:blip r:embed="rId6"/>
                      <a:stretch>
                        <a:fillRect/>
                      </a:stretch>
                    </p:blipFill>
                    <p:spPr>
                      <a:xfrm>
                        <a:off x="563907" y="456418"/>
                        <a:ext cx="2747330" cy="17640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 dirty="0" smtClean="0"/>
              <a:t>010</a:t>
            </a:r>
            <a:endParaRPr dirty="0"/>
          </a:p>
        </p:txBody>
      </p:sp>
      <p:grpSp>
        <p:nvGrpSpPr>
          <p:cNvPr id="153" name="Google Shape;153;p20"/>
          <p:cNvGrpSpPr/>
          <p:nvPr/>
        </p:nvGrpSpPr>
        <p:grpSpPr>
          <a:xfrm rot="5400000">
            <a:off x="2689136" y="-1223505"/>
            <a:ext cx="4890663" cy="7423281"/>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094" y="1045418"/>
            <a:ext cx="5532325" cy="3110414"/>
          </a:xfrm>
          <a:prstGeom prst="rect">
            <a:avLst/>
          </a:prstGeom>
        </p:spPr>
      </p:pic>
    </p:spTree>
    <p:extLst>
      <p:ext uri="{BB962C8B-B14F-4D97-AF65-F5344CB8AC3E}">
        <p14:creationId xmlns:p14="http://schemas.microsoft.com/office/powerpoint/2010/main" val="2810459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4</a:t>
            </a:r>
            <a:endParaRPr sz="6000" dirty="0">
              <a:solidFill>
                <a:schemeClr val="accent3"/>
              </a:solidFill>
            </a:endParaRPr>
          </a:p>
          <a:p>
            <a:pPr lvl="0"/>
            <a:r>
              <a:rPr lang="en" dirty="0" smtClean="0"/>
              <a:t>The Bu</a:t>
            </a:r>
            <a:r>
              <a:rPr lang="en-US" dirty="0"/>
              <a:t>£</a:t>
            </a:r>
            <a:r>
              <a:rPr lang="en" dirty="0" smtClean="0"/>
              <a:t>a Virus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Some details on our specimen</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152584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GENERAL INFO</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smtClean="0"/>
              <a:t>From </a:t>
            </a:r>
            <a:r>
              <a:rPr lang="en-US" dirty="0"/>
              <a:t>what we know, </a:t>
            </a:r>
            <a:r>
              <a:rPr lang="en-US" dirty="0" err="1"/>
              <a:t>Bu£a</a:t>
            </a:r>
            <a:r>
              <a:rPr lang="en-US" dirty="0"/>
              <a:t> exists in two variants, identified by a version number:</a:t>
            </a:r>
          </a:p>
          <a:p>
            <a:r>
              <a:rPr lang="en-US" dirty="0"/>
              <a:t>6.13</a:t>
            </a:r>
          </a:p>
          <a:p>
            <a:r>
              <a:rPr lang="en-US" dirty="0"/>
              <a:t>8.32</a:t>
            </a:r>
          </a:p>
          <a:p>
            <a:pPr marL="76200" lvl="0" indent="0">
              <a:buNone/>
            </a:pPr>
            <a:endParaRPr lang="en-US" dirty="0"/>
          </a:p>
          <a:p>
            <a:pPr marL="76200" lvl="0" indent="0">
              <a:buNone/>
            </a:pPr>
            <a:r>
              <a:rPr lang="en-US" sz="1800" dirty="0"/>
              <a:t>Both were available for downloads here:</a:t>
            </a:r>
          </a:p>
          <a:p>
            <a:pPr marL="76200" lvl="0" indent="0">
              <a:buNone/>
            </a:pPr>
            <a:r>
              <a:rPr lang="en-US" sz="1800" dirty="0">
                <a:hlinkClick r:id="rId3"/>
              </a:rPr>
              <a:t>https://csdb.dk/release/?id=49393</a:t>
            </a:r>
            <a:endParaRPr lang="en-US" sz="1800" dirty="0"/>
          </a:p>
          <a:p>
            <a:pPr marL="76200" lvl="0" indent="0">
              <a:buNone/>
            </a:pPr>
            <a:r>
              <a:rPr lang="en-US" sz="1800" dirty="0">
                <a:hlinkClick r:id="rId4"/>
              </a:rPr>
              <a:t>https://csdb.dk/release/?</a:t>
            </a:r>
            <a:r>
              <a:rPr lang="en-US" sz="1800" dirty="0" smtClean="0">
                <a:hlinkClick r:id="rId4"/>
              </a:rPr>
              <a:t>id=49394</a:t>
            </a:r>
            <a:endParaRPr lang="en-US" sz="18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4213469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5</a:t>
            </a:r>
            <a:endParaRPr sz="6000" dirty="0">
              <a:solidFill>
                <a:schemeClr val="accent3"/>
              </a:solidFill>
            </a:endParaRPr>
          </a:p>
          <a:p>
            <a:pPr lvl="0"/>
            <a:r>
              <a:rPr lang="en" dirty="0" smtClean="0"/>
              <a:t>Some background on C64</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Let’s set some common knowledge on C64 hardware</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595108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CPU</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0" lvl="0" indent="0">
              <a:buNone/>
            </a:pPr>
            <a:r>
              <a:rPr lang="en-US" sz="2000" dirty="0"/>
              <a:t>The C64 was based on MOS 6510 CPU (a modified version of 6502) with a clock of 1Mhz and 64K of RAM, of which 38K available for BASIC programs. </a:t>
            </a:r>
            <a:endParaRPr lang="en-US" sz="2000" dirty="0" smtClean="0"/>
          </a:p>
          <a:p>
            <a:pPr marL="0" lvl="0" indent="0">
              <a:buNone/>
            </a:pPr>
            <a:r>
              <a:rPr lang="en-US" sz="2000" dirty="0" smtClean="0"/>
              <a:t>It </a:t>
            </a:r>
            <a:r>
              <a:rPr lang="en-US" sz="2000" dirty="0"/>
              <a:t>also had some additional chips for managing video and sound</a:t>
            </a:r>
            <a:r>
              <a:rPr lang="en-US" dirty="0"/>
              <a:t>.</a:t>
            </a:r>
            <a:endParaRPr sz="2400" dirty="0"/>
          </a:p>
        </p:txBody>
      </p:sp>
      <p:grpSp>
        <p:nvGrpSpPr>
          <p:cNvPr id="153" name="Google Shape;153;p20"/>
          <p:cNvGrpSpPr/>
          <p:nvPr/>
        </p:nvGrpSpPr>
        <p:grpSpPr>
          <a:xfrm rot="5400000">
            <a:off x="4469092" y="1220337"/>
            <a:ext cx="4313695" cy="2860683"/>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582" y="1210496"/>
            <a:ext cx="1495425" cy="3048000"/>
          </a:xfrm>
          <a:prstGeom prst="rect">
            <a:avLst/>
          </a:prstGeom>
        </p:spPr>
      </p:pic>
      <p:sp>
        <p:nvSpPr>
          <p:cNvPr id="15" name="Rettangolo 14"/>
          <p:cNvSpPr/>
          <p:nvPr/>
        </p:nvSpPr>
        <p:spPr>
          <a:xfrm>
            <a:off x="5427838" y="4529671"/>
            <a:ext cx="1954381" cy="246221"/>
          </a:xfrm>
          <a:prstGeom prst="rect">
            <a:avLst/>
          </a:prstGeom>
        </p:spPr>
        <p:txBody>
          <a:bodyPr wrap="none">
            <a:spAutoFit/>
          </a:bodyPr>
          <a:lstStyle/>
          <a:p>
            <a:r>
              <a:rPr lang="it-IT" sz="1000" dirty="0">
                <a:solidFill>
                  <a:schemeClr val="bg1"/>
                </a:solidFill>
                <a:latin typeface="Cousine" panose="02070409020205020404" pitchFamily="49" charset="0"/>
                <a:cs typeface="Cousine" panose="02070409020205020404" pitchFamily="49" charset="0"/>
              </a:rPr>
              <a:t>http</a:t>
            </a:r>
            <a:r>
              <a:rPr lang="it-IT" sz="1000" dirty="0" smtClean="0">
                <a:solidFill>
                  <a:schemeClr val="bg1"/>
                </a:solidFill>
                <a:latin typeface="Cousine" panose="02070409020205020404" pitchFamily="49" charset="0"/>
                <a:cs typeface="Cousine" panose="02070409020205020404" pitchFamily="49" charset="0"/>
              </a:rPr>
              <a:t>://en.wikipedia.org</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14518901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CPU</a:t>
            </a:r>
            <a:endParaRPr dirty="0"/>
          </a:p>
        </p:txBody>
      </p:sp>
      <p:sp>
        <p:nvSpPr>
          <p:cNvPr id="152" name="Google Shape;152;p20"/>
          <p:cNvSpPr txBox="1">
            <a:spLocks noGrp="1"/>
          </p:cNvSpPr>
          <p:nvPr>
            <p:ph type="body" idx="1"/>
          </p:nvPr>
        </p:nvSpPr>
        <p:spPr>
          <a:xfrm>
            <a:off x="426349" y="1182788"/>
            <a:ext cx="4104553" cy="3725700"/>
          </a:xfrm>
          <a:prstGeom prst="rect">
            <a:avLst/>
          </a:prstGeom>
        </p:spPr>
        <p:txBody>
          <a:bodyPr spcFirstLastPara="1" wrap="square" lIns="91425" tIns="91425" rIns="91425" bIns="91425" anchor="t" anchorCtr="0">
            <a:noAutofit/>
          </a:bodyPr>
          <a:lstStyle/>
          <a:p>
            <a:pPr marL="0" lvl="0" indent="0">
              <a:buNone/>
            </a:pPr>
            <a:r>
              <a:rPr lang="en-US" sz="2000" dirty="0" smtClean="0"/>
              <a:t>And it looks like it is still used!</a:t>
            </a:r>
          </a:p>
          <a:p>
            <a:pPr marL="0" lvl="0" indent="0">
              <a:buNone/>
            </a:pPr>
            <a:r>
              <a:rPr lang="en-US" sz="2000" dirty="0"/>
              <a:t>Accordingly to </a:t>
            </a:r>
            <a:r>
              <a:rPr lang="en-US" sz="2000" dirty="0">
                <a:hlinkClick r:id="rId3"/>
              </a:rPr>
              <a:t>https://</a:t>
            </a:r>
            <a:r>
              <a:rPr lang="en-US" sz="2000" dirty="0" smtClean="0">
                <a:hlinkClick r:id="rId3"/>
              </a:rPr>
              <a:t>www.westerndesigncenter.com/wdc/chips.php</a:t>
            </a:r>
            <a:endParaRPr lang="en-US" sz="2000" dirty="0" smtClean="0"/>
          </a:p>
          <a:p>
            <a:pPr marL="0" lvl="0" indent="0">
              <a:buNone/>
            </a:pPr>
            <a:endParaRPr lang="en-US" sz="2000" dirty="0"/>
          </a:p>
          <a:p>
            <a:pPr marL="0" lvl="0" indent="0">
              <a:buNone/>
            </a:pPr>
            <a:r>
              <a:rPr lang="en-US" sz="2000" dirty="0" smtClean="0"/>
              <a:t>The 65xx chip is still sold and used fo</a:t>
            </a:r>
            <a:r>
              <a:rPr lang="en-US" sz="2000" dirty="0"/>
              <a:t>r “Automotive, Consumer, Industrial, and Medical </a:t>
            </a:r>
            <a:r>
              <a:rPr lang="en-US" sz="2000" dirty="0" smtClean="0"/>
              <a:t>markets” </a:t>
            </a:r>
            <a:endParaRPr sz="2400" dirty="0"/>
          </a:p>
        </p:txBody>
      </p:sp>
      <p:grpSp>
        <p:nvGrpSpPr>
          <p:cNvPr id="153" name="Google Shape;153;p20"/>
          <p:cNvGrpSpPr/>
          <p:nvPr/>
        </p:nvGrpSpPr>
        <p:grpSpPr>
          <a:xfrm rot="5400000">
            <a:off x="5204451" y="484977"/>
            <a:ext cx="3420623" cy="3438332"/>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5" name="Rettangolo 14"/>
          <p:cNvSpPr/>
          <p:nvPr/>
        </p:nvSpPr>
        <p:spPr>
          <a:xfrm>
            <a:off x="5195596" y="3678528"/>
            <a:ext cx="2877711" cy="246221"/>
          </a:xfrm>
          <a:prstGeom prst="rect">
            <a:avLst/>
          </a:prstGeom>
        </p:spPr>
        <p:txBody>
          <a:bodyPr wrap="none">
            <a:spAutoFit/>
          </a:bodyPr>
          <a:lstStyle/>
          <a:p>
            <a:r>
              <a:rPr lang="it-IT" sz="1000" dirty="0">
                <a:solidFill>
                  <a:schemeClr val="bg1"/>
                </a:solidFill>
                <a:latin typeface="Cousine" panose="02070409020205020404" pitchFamily="49" charset="0"/>
                <a:cs typeface="Cousine" panose="02070409020205020404" pitchFamily="49" charset="0"/>
              </a:rPr>
              <a:t>https://www.westerndesigncenter.com</a:t>
            </a: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5920" y="1325718"/>
            <a:ext cx="2187662" cy="1914204"/>
          </a:xfrm>
          <a:prstGeom prst="rect">
            <a:avLst/>
          </a:prstGeom>
        </p:spPr>
      </p:pic>
    </p:spTree>
    <p:extLst>
      <p:ext uri="{BB962C8B-B14F-4D97-AF65-F5344CB8AC3E}">
        <p14:creationId xmlns:p14="http://schemas.microsoft.com/office/powerpoint/2010/main" val="3956572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MASS STORAGE</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0" lvl="0" indent="0">
              <a:buNone/>
            </a:pPr>
            <a:r>
              <a:rPr lang="en-US" sz="2000" dirty="0"/>
              <a:t>The computer itself, didn't have any built-in storage, so an additional device was needed. </a:t>
            </a:r>
          </a:p>
          <a:p>
            <a:pPr marL="0" lvl="0" indent="0">
              <a:buNone/>
            </a:pPr>
            <a:endParaRPr lang="en-US" sz="2000" dirty="0" smtClean="0"/>
          </a:p>
          <a:p>
            <a:pPr marL="0" lvl="0" indent="0">
              <a:buNone/>
            </a:pPr>
            <a:r>
              <a:rPr lang="en-US" sz="2000" dirty="0" smtClean="0"/>
              <a:t>In </a:t>
            </a:r>
            <a:r>
              <a:rPr lang="en-US" sz="2000" dirty="0"/>
              <a:t>particular the Commodore 1541 was the floppy disk drive (for 5"1/4 disks</a:t>
            </a:r>
            <a:r>
              <a:rPr lang="en-US" sz="2000" dirty="0" smtClean="0"/>
              <a:t>).</a:t>
            </a:r>
            <a:endParaRPr sz="2400" dirty="0"/>
          </a:p>
        </p:txBody>
      </p:sp>
      <p:grpSp>
        <p:nvGrpSpPr>
          <p:cNvPr id="153" name="Google Shape;153;p20"/>
          <p:cNvGrpSpPr/>
          <p:nvPr/>
        </p:nvGrpSpPr>
        <p:grpSpPr>
          <a:xfrm rot="5400000">
            <a:off x="5477311" y="884532"/>
            <a:ext cx="3191480" cy="3560007"/>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7999"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844" y="1816117"/>
            <a:ext cx="2505075" cy="1828800"/>
          </a:xfrm>
          <a:prstGeom prst="rect">
            <a:avLst/>
          </a:prstGeom>
        </p:spPr>
      </p:pic>
      <p:sp>
        <p:nvSpPr>
          <p:cNvPr id="15" name="Rettangolo 14"/>
          <p:cNvSpPr/>
          <p:nvPr/>
        </p:nvSpPr>
        <p:spPr>
          <a:xfrm>
            <a:off x="5759346" y="4014055"/>
            <a:ext cx="1954381" cy="246221"/>
          </a:xfrm>
          <a:prstGeom prst="rect">
            <a:avLst/>
          </a:prstGeom>
        </p:spPr>
        <p:txBody>
          <a:bodyPr wrap="none">
            <a:spAutoFit/>
          </a:bodyPr>
          <a:lstStyle/>
          <a:p>
            <a:r>
              <a:rPr lang="it-IT" sz="1000" dirty="0">
                <a:solidFill>
                  <a:schemeClr val="bg1"/>
                </a:solidFill>
                <a:latin typeface="Cousine" panose="02070409020205020404" pitchFamily="49" charset="0"/>
                <a:cs typeface="Cousine" panose="02070409020205020404" pitchFamily="49" charset="0"/>
              </a:rPr>
              <a:t>http</a:t>
            </a:r>
            <a:r>
              <a:rPr lang="it-IT" sz="1000" dirty="0" smtClean="0">
                <a:solidFill>
                  <a:schemeClr val="bg1"/>
                </a:solidFill>
                <a:latin typeface="Cousine" panose="02070409020205020404" pitchFamily="49" charset="0"/>
                <a:cs typeface="Cousine" panose="02070409020205020404" pitchFamily="49" charset="0"/>
              </a:rPr>
              <a:t>://en.wikipedia.org</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1197347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0" lvl="0" indent="0" algn="ctr">
              <a:buNone/>
            </a:pPr>
            <a:r>
              <a:rPr lang="en-US" sz="1200" dirty="0"/>
              <a:t>What is a bit less known is that the </a:t>
            </a:r>
            <a:r>
              <a:rPr lang="en-US" sz="1200" b="1" u="sng" dirty="0"/>
              <a:t>1541 had another fully functional 6502 on board</a:t>
            </a:r>
            <a:r>
              <a:rPr lang="en-US" sz="1200" dirty="0"/>
              <a:t>, with some memory (2KB) and processing power. Since the two CPU can actually communicate, </a:t>
            </a:r>
            <a:r>
              <a:rPr lang="en-US" sz="1200" b="1" u="sng" dirty="0"/>
              <a:t>we actually have a multiprocessor system</a:t>
            </a:r>
            <a:r>
              <a:rPr lang="en-US" sz="1200" dirty="0"/>
              <a:t> in this case.</a:t>
            </a:r>
          </a:p>
          <a:p>
            <a:pPr marL="0" lvl="0" indent="0" algn="ctr">
              <a:buNone/>
            </a:pPr>
            <a:r>
              <a:rPr lang="en-US" sz="1200" dirty="0"/>
              <a:t>You can actually offload some of the work to the disk CPU, but with some limitations: the communication is done through a slow serial BUS and you can drop code in a limited memory area. But it actually works and this was used especially to load "Custom Turbo Loader" on the disk itself.</a:t>
            </a:r>
            <a:endParaRPr sz="1200" dirty="0"/>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434276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0" lvl="0" indent="0" algn="ctr">
              <a:buNone/>
            </a:pPr>
            <a:r>
              <a:rPr lang="en-US" dirty="0"/>
              <a:t>And...guess what? This can be abused by viruses as well...</a:t>
            </a:r>
            <a:endParaRPr dirty="0"/>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277221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6502 Assembly crash course: registers #1</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342900" indent="-342900"/>
            <a:r>
              <a:rPr lang="en-US" sz="2000" dirty="0" smtClean="0"/>
              <a:t>PC: Program Counter</a:t>
            </a:r>
          </a:p>
          <a:p>
            <a:pPr marL="342900" indent="-342900"/>
            <a:r>
              <a:rPr lang="en-US" sz="2000" dirty="0" smtClean="0"/>
              <a:t>A : Accumulator. Store                values</a:t>
            </a:r>
          </a:p>
          <a:p>
            <a:pPr marL="342900" indent="-342900"/>
            <a:r>
              <a:rPr lang="en-US" sz="2000" dirty="0" smtClean="0"/>
              <a:t>X and Y: Indexing registers</a:t>
            </a:r>
          </a:p>
          <a:p>
            <a:pPr marL="342900" indent="-342900"/>
            <a:r>
              <a:rPr lang="en-US" sz="2000" dirty="0" smtClean="0"/>
              <a:t>SP: Stack Pointer (fixed memory region from $0100 </a:t>
            </a:r>
            <a:r>
              <a:rPr lang="en-US" sz="2000" dirty="0"/>
              <a:t>to $</a:t>
            </a:r>
            <a:r>
              <a:rPr lang="en-US" sz="2000" dirty="0" smtClean="0"/>
              <a:t>01FF)</a:t>
            </a:r>
          </a:p>
          <a:p>
            <a:pPr marL="342900" indent="-342900"/>
            <a:r>
              <a:rPr lang="en-US" sz="2000" dirty="0" smtClean="0"/>
              <a:t>FL: Status Flag</a:t>
            </a:r>
            <a:endParaRPr sz="2000" dirty="0"/>
          </a:p>
        </p:txBody>
      </p:sp>
      <p:grpSp>
        <p:nvGrpSpPr>
          <p:cNvPr id="153" name="Google Shape;153;p20"/>
          <p:cNvGrpSpPr/>
          <p:nvPr/>
        </p:nvGrpSpPr>
        <p:grpSpPr>
          <a:xfrm rot="5400000">
            <a:off x="6240324" y="3910"/>
            <a:ext cx="1622644" cy="3609356"/>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2" name="Immagine 1"/>
          <p:cNvPicPr>
            <a:picLocks noChangeAspect="1"/>
          </p:cNvPicPr>
          <p:nvPr/>
        </p:nvPicPr>
        <p:blipFill>
          <a:blip r:embed="rId3"/>
          <a:stretch>
            <a:fillRect/>
          </a:stretch>
        </p:blipFill>
        <p:spPr>
          <a:xfrm>
            <a:off x="5435108" y="1614533"/>
            <a:ext cx="2590800" cy="495300"/>
          </a:xfrm>
          <a:prstGeom prst="rect">
            <a:avLst/>
          </a:prstGeom>
        </p:spPr>
      </p:pic>
    </p:spTree>
    <p:extLst>
      <p:ext uri="{BB962C8B-B14F-4D97-AF65-F5344CB8AC3E}">
        <p14:creationId xmlns:p14="http://schemas.microsoft.com/office/powerpoint/2010/main" val="862702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0</a:t>
            </a:r>
            <a:endParaRPr sz="6000" dirty="0">
              <a:solidFill>
                <a:schemeClr val="accent3"/>
              </a:solidFill>
            </a:endParaRPr>
          </a:p>
          <a:p>
            <a:pPr marL="0" lvl="0" indent="0" algn="l" rtl="0">
              <a:spcBef>
                <a:spcPts val="0"/>
              </a:spcBef>
              <a:spcAft>
                <a:spcPts val="0"/>
              </a:spcAft>
              <a:buNone/>
            </a:pPr>
            <a:r>
              <a:rPr lang="en" dirty="0" smtClean="0"/>
              <a:t>Why?</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A Commodore 64 Virus? Really? Are you  serious?</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6502 Assembly crash course: registers #2</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342900" indent="-342900"/>
            <a:r>
              <a:rPr lang="en-US" sz="2000" dirty="0" smtClean="0"/>
              <a:t>00 and 01: SID (Sound Interface Device) registers (frequency)</a:t>
            </a:r>
            <a:endParaRPr sz="2000" dirty="0"/>
          </a:p>
        </p:txBody>
      </p:sp>
      <p:grpSp>
        <p:nvGrpSpPr>
          <p:cNvPr id="153" name="Google Shape;153;p20"/>
          <p:cNvGrpSpPr/>
          <p:nvPr/>
        </p:nvGrpSpPr>
        <p:grpSpPr>
          <a:xfrm rot="5400000">
            <a:off x="6240324" y="3910"/>
            <a:ext cx="1622644" cy="3609356"/>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2" name="Immagine 1"/>
          <p:cNvPicPr>
            <a:picLocks noChangeAspect="1"/>
          </p:cNvPicPr>
          <p:nvPr/>
        </p:nvPicPr>
        <p:blipFill>
          <a:blip r:embed="rId3"/>
          <a:stretch>
            <a:fillRect/>
          </a:stretch>
        </p:blipFill>
        <p:spPr>
          <a:xfrm>
            <a:off x="5435108" y="1614533"/>
            <a:ext cx="2590800" cy="495300"/>
          </a:xfrm>
          <a:prstGeom prst="rect">
            <a:avLst/>
          </a:prstGeom>
        </p:spPr>
      </p:pic>
    </p:spTree>
    <p:extLst>
      <p:ext uri="{BB962C8B-B14F-4D97-AF65-F5344CB8AC3E}">
        <p14:creationId xmlns:p14="http://schemas.microsoft.com/office/powerpoint/2010/main" val="3145190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6502 Assembly crash course: instructions set #1</a:t>
            </a:r>
            <a:endParaRPr dirty="0"/>
          </a:p>
        </p:txBody>
      </p:sp>
      <p:sp>
        <p:nvSpPr>
          <p:cNvPr id="152" name="Google Shape;152;p20"/>
          <p:cNvSpPr txBox="1">
            <a:spLocks noGrp="1"/>
          </p:cNvSpPr>
          <p:nvPr>
            <p:ph type="body" idx="1"/>
          </p:nvPr>
        </p:nvSpPr>
        <p:spPr>
          <a:xfrm>
            <a:off x="426350" y="1182788"/>
            <a:ext cx="8207580" cy="3725700"/>
          </a:xfrm>
          <a:prstGeom prst="rect">
            <a:avLst/>
          </a:prstGeom>
        </p:spPr>
        <p:txBody>
          <a:bodyPr spcFirstLastPara="1" wrap="square" lIns="91425" tIns="91425" rIns="91425" bIns="91425" anchor="t" anchorCtr="0">
            <a:noAutofit/>
          </a:bodyPr>
          <a:lstStyle/>
          <a:p>
            <a:pPr marL="342900" indent="-342900"/>
            <a:r>
              <a:rPr lang="en-US" sz="2000" dirty="0" smtClean="0"/>
              <a:t>LDA: Load Accumulator         LDA #$0A</a:t>
            </a:r>
          </a:p>
          <a:p>
            <a:pPr marL="0" indent="0">
              <a:buNone/>
            </a:pPr>
            <a:r>
              <a:rPr lang="en-US" sz="2000" dirty="0" smtClean="0"/>
              <a:t>                                LDA $0100</a:t>
            </a:r>
          </a:p>
          <a:p>
            <a:pPr marL="342900" indent="-342900"/>
            <a:r>
              <a:rPr lang="en-US" sz="2000" dirty="0" smtClean="0"/>
              <a:t>STA: Store Accumulator        STA $0100</a:t>
            </a:r>
          </a:p>
          <a:p>
            <a:pPr marL="342900" indent="-342900"/>
            <a:r>
              <a:rPr lang="en-US" sz="2000" dirty="0" smtClean="0"/>
              <a:t>LDX: … similar instruction exist for X and Y</a:t>
            </a:r>
          </a:p>
          <a:p>
            <a:pPr marL="342900" indent="-342900"/>
            <a:r>
              <a:rPr lang="en-US" sz="2000" dirty="0" smtClean="0"/>
              <a:t>JSR: Jump to Subroutine       JSR $0500</a:t>
            </a:r>
          </a:p>
          <a:p>
            <a:pPr marL="0" indent="0">
              <a:buNone/>
            </a:pPr>
            <a:r>
              <a:rPr lang="en-US" sz="2000" dirty="0"/>
              <a:t> </a:t>
            </a:r>
            <a:r>
              <a:rPr lang="en-US" sz="2000" dirty="0" smtClean="0"/>
              <a:t>      Usually closed by RTS</a:t>
            </a:r>
          </a:p>
          <a:p>
            <a:pPr marL="0" indent="0">
              <a:buNone/>
            </a:pPr>
            <a:r>
              <a:rPr lang="en-US" sz="2000" dirty="0" smtClean="0"/>
              <a:t>        </a:t>
            </a:r>
            <a:endParaRPr sz="20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31860109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6502 Assembly crash course: instructions set #2</a:t>
            </a:r>
            <a:endParaRPr dirty="0"/>
          </a:p>
        </p:txBody>
      </p:sp>
      <p:sp>
        <p:nvSpPr>
          <p:cNvPr id="152" name="Google Shape;152;p20"/>
          <p:cNvSpPr txBox="1">
            <a:spLocks noGrp="1"/>
          </p:cNvSpPr>
          <p:nvPr>
            <p:ph type="body" idx="1"/>
          </p:nvPr>
        </p:nvSpPr>
        <p:spPr>
          <a:xfrm>
            <a:off x="426350" y="1182788"/>
            <a:ext cx="8207580" cy="3725700"/>
          </a:xfrm>
          <a:prstGeom prst="rect">
            <a:avLst/>
          </a:prstGeom>
        </p:spPr>
        <p:txBody>
          <a:bodyPr spcFirstLastPara="1" wrap="square" lIns="91425" tIns="91425" rIns="91425" bIns="91425" anchor="t" anchorCtr="0">
            <a:noAutofit/>
          </a:bodyPr>
          <a:lstStyle/>
          <a:p>
            <a:pPr marL="342900" indent="-342900"/>
            <a:r>
              <a:rPr lang="en-US" sz="2000" dirty="0" smtClean="0"/>
              <a:t>Branching instructions:</a:t>
            </a:r>
          </a:p>
          <a:p>
            <a:pPr marL="457200" lvl="1" indent="0">
              <a:buNone/>
            </a:pPr>
            <a:r>
              <a:rPr lang="en-US" sz="2000" dirty="0"/>
              <a:t>BPL (Branch on </a:t>
            </a:r>
            <a:r>
              <a:rPr lang="en-US" sz="2000" dirty="0" err="1"/>
              <a:t>PLus</a:t>
            </a:r>
            <a:r>
              <a:rPr lang="en-US" sz="2000" dirty="0"/>
              <a:t>)</a:t>
            </a:r>
          </a:p>
          <a:p>
            <a:pPr marL="457200" lvl="1" indent="0">
              <a:buNone/>
            </a:pPr>
            <a:r>
              <a:rPr lang="en-US" sz="2000" dirty="0"/>
              <a:t>BMI (Branch on </a:t>
            </a:r>
            <a:r>
              <a:rPr lang="en-US" sz="2000" dirty="0" err="1"/>
              <a:t>MInus</a:t>
            </a:r>
            <a:r>
              <a:rPr lang="en-US" sz="2000" dirty="0"/>
              <a:t>)</a:t>
            </a:r>
          </a:p>
          <a:p>
            <a:pPr marL="457200" lvl="1" indent="0">
              <a:buNone/>
            </a:pPr>
            <a:r>
              <a:rPr lang="en-US" sz="2000" dirty="0"/>
              <a:t>BVC (Branch on </a:t>
            </a:r>
            <a:r>
              <a:rPr lang="en-US" sz="2000" dirty="0" err="1"/>
              <a:t>oVerflow</a:t>
            </a:r>
            <a:r>
              <a:rPr lang="en-US" sz="2000" dirty="0"/>
              <a:t> Clear)</a:t>
            </a:r>
          </a:p>
          <a:p>
            <a:pPr marL="457200" lvl="1" indent="0">
              <a:buNone/>
            </a:pPr>
            <a:r>
              <a:rPr lang="en-US" sz="2000" dirty="0"/>
              <a:t>BVS (Branch on </a:t>
            </a:r>
            <a:r>
              <a:rPr lang="en-US" sz="2000" dirty="0" err="1"/>
              <a:t>oVerflow</a:t>
            </a:r>
            <a:r>
              <a:rPr lang="en-US" sz="2000" dirty="0"/>
              <a:t> Set)</a:t>
            </a:r>
          </a:p>
          <a:p>
            <a:pPr marL="457200" lvl="1" indent="0">
              <a:buNone/>
            </a:pPr>
            <a:r>
              <a:rPr lang="en-US" sz="2000" dirty="0"/>
              <a:t>BCC (Branch on Carry Clear)</a:t>
            </a:r>
          </a:p>
          <a:p>
            <a:pPr marL="457200" lvl="1" indent="0">
              <a:buNone/>
            </a:pPr>
            <a:r>
              <a:rPr lang="en-US" sz="2000" dirty="0"/>
              <a:t>BCS (Branch on Carry Set)</a:t>
            </a:r>
          </a:p>
          <a:p>
            <a:pPr marL="457200" lvl="1" indent="0">
              <a:buNone/>
            </a:pPr>
            <a:r>
              <a:rPr lang="en-US" sz="2000" dirty="0"/>
              <a:t>BNE (Branch on Not Equal)</a:t>
            </a:r>
          </a:p>
          <a:p>
            <a:pPr marL="457200" lvl="1" indent="0">
              <a:buNone/>
            </a:pPr>
            <a:r>
              <a:rPr lang="en-US" sz="2000" dirty="0"/>
              <a:t>BEQ (Branch on </a:t>
            </a:r>
            <a:r>
              <a:rPr lang="en-US" sz="2000" dirty="0" err="1"/>
              <a:t>EQual</a:t>
            </a:r>
            <a:r>
              <a:rPr lang="en-US" sz="2000" dirty="0"/>
              <a:t>)</a:t>
            </a:r>
            <a:endParaRPr sz="20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1471326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6502 Assembly crash course: KERNAL</a:t>
            </a:r>
            <a:endParaRPr dirty="0"/>
          </a:p>
        </p:txBody>
      </p:sp>
      <p:sp>
        <p:nvSpPr>
          <p:cNvPr id="152" name="Google Shape;152;p20"/>
          <p:cNvSpPr txBox="1">
            <a:spLocks noGrp="1"/>
          </p:cNvSpPr>
          <p:nvPr>
            <p:ph type="body" idx="1"/>
          </p:nvPr>
        </p:nvSpPr>
        <p:spPr>
          <a:xfrm>
            <a:off x="426350" y="1182788"/>
            <a:ext cx="8207580" cy="3725700"/>
          </a:xfrm>
          <a:prstGeom prst="rect">
            <a:avLst/>
          </a:prstGeom>
        </p:spPr>
        <p:txBody>
          <a:bodyPr spcFirstLastPara="1" wrap="square" lIns="91425" tIns="91425" rIns="91425" bIns="91425" anchor="t" anchorCtr="0">
            <a:noAutofit/>
          </a:bodyPr>
          <a:lstStyle/>
          <a:p>
            <a:pPr marL="0" indent="0">
              <a:buNone/>
            </a:pPr>
            <a:r>
              <a:rPr lang="en-US" sz="2000" dirty="0" smtClean="0"/>
              <a:t>KERNAL?</a:t>
            </a:r>
          </a:p>
          <a:p>
            <a:pPr marL="0" indent="0">
              <a:buNone/>
            </a:pPr>
            <a:r>
              <a:rPr lang="en-US" sz="2000" dirty="0" smtClean="0"/>
              <a:t>This is the name of Commodore 64 ROM-resident Operating System Call.</a:t>
            </a:r>
          </a:p>
          <a:p>
            <a:pPr marL="0" indent="0">
              <a:buNone/>
            </a:pPr>
            <a:endParaRPr lang="en-US" sz="2000" dirty="0"/>
          </a:p>
          <a:p>
            <a:pPr marL="0" indent="0">
              <a:buNone/>
            </a:pPr>
            <a:r>
              <a:rPr lang="en-US" sz="2000" dirty="0" smtClean="0"/>
              <a:t>Compared to the PC world, it is similar to the BIOS </a:t>
            </a:r>
          </a:p>
          <a:p>
            <a:pPr marL="0" indent="0">
              <a:buNone/>
            </a:pPr>
            <a:r>
              <a:rPr lang="en-US" sz="2000" dirty="0" smtClean="0"/>
              <a:t>It has a set of low-level OS routines from $FF81 to $FFF3.</a:t>
            </a:r>
          </a:p>
          <a:p>
            <a:pPr marL="0" indent="0">
              <a:buNone/>
            </a:pPr>
            <a:endParaRPr lang="en-US" sz="2000" dirty="0"/>
          </a:p>
          <a:p>
            <a:pPr marL="0" indent="0">
              <a:buNone/>
            </a:pPr>
            <a:r>
              <a:rPr lang="en-US" sz="2000" dirty="0" smtClean="0"/>
              <a:t>The name was probably misspelled!</a:t>
            </a:r>
            <a:endParaRPr lang="en-US" sz="20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32170244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6502 Assembly crash course: BASIC ROM</a:t>
            </a:r>
            <a:endParaRPr dirty="0"/>
          </a:p>
        </p:txBody>
      </p:sp>
      <p:sp>
        <p:nvSpPr>
          <p:cNvPr id="152" name="Google Shape;152;p20"/>
          <p:cNvSpPr txBox="1">
            <a:spLocks noGrp="1"/>
          </p:cNvSpPr>
          <p:nvPr>
            <p:ph type="body" idx="1"/>
          </p:nvPr>
        </p:nvSpPr>
        <p:spPr>
          <a:xfrm>
            <a:off x="426350" y="1182788"/>
            <a:ext cx="8207580" cy="3725700"/>
          </a:xfrm>
          <a:prstGeom prst="rect">
            <a:avLst/>
          </a:prstGeom>
        </p:spPr>
        <p:txBody>
          <a:bodyPr spcFirstLastPara="1" wrap="square" lIns="91425" tIns="91425" rIns="91425" bIns="91425" anchor="t" anchorCtr="0">
            <a:noAutofit/>
          </a:bodyPr>
          <a:lstStyle/>
          <a:p>
            <a:pPr marL="0" indent="0">
              <a:buNone/>
            </a:pPr>
            <a:endParaRPr lang="en-US" sz="2000" dirty="0" smtClean="0"/>
          </a:p>
          <a:p>
            <a:pPr marL="0" indent="0">
              <a:buNone/>
            </a:pPr>
            <a:r>
              <a:rPr lang="en-US" sz="2000" dirty="0" smtClean="0"/>
              <a:t>Memory area where the BASIC routines and other information about the built-in BASIC language are stored. The memory area is from $A000 to $BFFF.</a:t>
            </a:r>
          </a:p>
          <a:p>
            <a:pPr marL="0" indent="0">
              <a:buNone/>
            </a:pPr>
            <a:endParaRPr lang="en-US" sz="2000" dirty="0"/>
          </a:p>
          <a:p>
            <a:pPr marL="0" indent="0">
              <a:buNone/>
            </a:pPr>
            <a:r>
              <a:rPr lang="en-US" sz="2000" dirty="0" smtClean="0"/>
              <a:t>Here you may have direct access to higher level routines.</a:t>
            </a:r>
            <a:endParaRPr lang="en-US" sz="2000" dirty="0"/>
          </a:p>
          <a:p>
            <a:pPr marL="0" indent="0">
              <a:buNone/>
            </a:pPr>
            <a:endParaRPr lang="en-US" sz="20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21803999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6</a:t>
            </a:r>
            <a:endParaRPr sz="6000" dirty="0">
              <a:solidFill>
                <a:schemeClr val="accent3"/>
              </a:solidFill>
            </a:endParaRPr>
          </a:p>
          <a:p>
            <a:pPr lvl="0"/>
            <a:r>
              <a:rPr lang="en" dirty="0" smtClean="0"/>
              <a:t>Bu</a:t>
            </a:r>
            <a:r>
              <a:rPr lang="en-US" dirty="0"/>
              <a:t>£</a:t>
            </a:r>
            <a:r>
              <a:rPr lang="en" dirty="0" smtClean="0"/>
              <a:t>a: hide and seek </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Let’s start the Virus</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3939323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BRING THE VIRUS BACK TO LIFE</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smtClean="0"/>
              <a:t>In Vice, we “insert” </a:t>
            </a:r>
            <a:r>
              <a:rPr lang="en-US" dirty="0"/>
              <a:t>the disk with the PRG of the </a:t>
            </a:r>
            <a:r>
              <a:rPr lang="en-US" dirty="0" err="1"/>
              <a:t>Bu£a</a:t>
            </a:r>
            <a:r>
              <a:rPr lang="en-US" dirty="0"/>
              <a:t> Virus and </a:t>
            </a:r>
            <a:r>
              <a:rPr lang="en-US" dirty="0" smtClean="0"/>
              <a:t>we run it!</a:t>
            </a:r>
            <a:endParaRPr lang="en-US" dirty="0"/>
          </a:p>
          <a:p>
            <a:pPr marL="76200" lvl="0" indent="0">
              <a:buNone/>
            </a:pPr>
            <a:endParaRPr lang="en-US"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271258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 dirty="0" smtClean="0"/>
              <a:t>THE </a:t>
            </a:r>
            <a:r>
              <a:rPr lang="en-US" dirty="0"/>
              <a:t>BU£A </a:t>
            </a:r>
            <a:r>
              <a:rPr lang="en-US" dirty="0" smtClean="0"/>
              <a:t>VIRUS</a:t>
            </a:r>
            <a:endParaRPr dirty="0"/>
          </a:p>
        </p:txBody>
      </p:sp>
      <p:grpSp>
        <p:nvGrpSpPr>
          <p:cNvPr id="153" name="Google Shape;153;p20"/>
          <p:cNvGrpSpPr/>
          <p:nvPr/>
        </p:nvGrpSpPr>
        <p:grpSpPr>
          <a:xfrm rot="5400000">
            <a:off x="2648997" y="-238426"/>
            <a:ext cx="4282567" cy="6061220"/>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090" y="1294280"/>
            <a:ext cx="4526521" cy="3192813"/>
          </a:xfrm>
          <a:prstGeom prst="rect">
            <a:avLst/>
          </a:prstGeom>
        </p:spPr>
      </p:pic>
    </p:spTree>
    <p:extLst>
      <p:ext uri="{BB962C8B-B14F-4D97-AF65-F5344CB8AC3E}">
        <p14:creationId xmlns:p14="http://schemas.microsoft.com/office/powerpoint/2010/main" val="33185608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76200" lvl="0" indent="0" algn="ctr">
              <a:buNone/>
            </a:pPr>
            <a:r>
              <a:rPr lang="en-US" dirty="0"/>
              <a:t>What happened behind the scenes?</a:t>
            </a:r>
            <a:endParaRPr lang="en-US" sz="1800" dirty="0"/>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6467279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r>
              <a:rPr lang="en-US" sz="700" dirty="0"/>
              <a:t>LDA        DAT_00ba    ; Device Number</a:t>
            </a:r>
          </a:p>
          <a:p>
            <a:pPr marL="76200" lvl="0" indent="0">
              <a:buNone/>
            </a:pPr>
            <a:r>
              <a:rPr lang="en-US" sz="700" dirty="0"/>
              <a:t>JSR        SUB_ffb1    ; Call to LISTEN</a:t>
            </a:r>
          </a:p>
          <a:p>
            <a:pPr marL="76200" lvl="0" indent="0">
              <a:buNone/>
            </a:pPr>
            <a:r>
              <a:rPr lang="en-US" sz="700" dirty="0"/>
              <a:t>LDA        #0x6f       ; secondary address set to 15 (command channel)</a:t>
            </a:r>
          </a:p>
          <a:p>
            <a:pPr marL="76200" lvl="0" indent="0">
              <a:buNone/>
            </a:pPr>
            <a:r>
              <a:rPr lang="en-US" sz="700" dirty="0"/>
              <a:t>JMP        LAB_ff93    ; call SECLSN (SECOND)</a:t>
            </a:r>
          </a:p>
          <a:p>
            <a:pPr marL="76200" lvl="0" indent="0">
              <a:buNone/>
            </a:pPr>
            <a:endParaRPr lang="en-US" sz="700" dirty="0"/>
          </a:p>
          <a:p>
            <a:pPr marL="76200" lvl="0" indent="0">
              <a:buNone/>
            </a:pPr>
            <a:r>
              <a:rPr lang="en-US" sz="700" dirty="0"/>
              <a:t>Then execute an M-W command (Memory Write), to transfer to the disk memory the Virus core</a:t>
            </a:r>
          </a:p>
          <a:p>
            <a:pPr marL="76200" lvl="0" indent="0">
              <a:buNone/>
            </a:pPr>
            <a:endParaRPr lang="en-US" sz="700" dirty="0"/>
          </a:p>
          <a:p>
            <a:pPr marL="76200" lvl="0" indent="0">
              <a:buNone/>
            </a:pPr>
            <a:r>
              <a:rPr lang="en-US" sz="700" dirty="0"/>
              <a:t>LDA        #'M'           ; Send the "M-W" (</a:t>
            </a:r>
            <a:r>
              <a:rPr lang="en-US" sz="700" dirty="0" err="1"/>
              <a:t>MemoryWrite</a:t>
            </a:r>
            <a:r>
              <a:rPr lang="en-US" sz="700" dirty="0"/>
              <a:t> command)</a:t>
            </a:r>
          </a:p>
          <a:p>
            <a:pPr marL="76200" lvl="0" indent="0">
              <a:buNone/>
            </a:pPr>
            <a:r>
              <a:rPr lang="en-US" sz="700" dirty="0"/>
              <a:t>JSR        SUB_ffa8       ; Write Byte to Device</a:t>
            </a:r>
          </a:p>
          <a:p>
            <a:pPr marL="76200" lvl="0" indent="0">
              <a:buNone/>
            </a:pPr>
            <a:r>
              <a:rPr lang="en-US" sz="700" dirty="0"/>
              <a:t>LDA        #'-'</a:t>
            </a:r>
          </a:p>
          <a:p>
            <a:pPr marL="76200" lvl="0" indent="0">
              <a:buNone/>
            </a:pPr>
            <a:r>
              <a:rPr lang="en-US" sz="700" dirty="0"/>
              <a:t>JSR        SUB_ffa8</a:t>
            </a:r>
          </a:p>
          <a:p>
            <a:pPr marL="76200" lvl="0" indent="0">
              <a:buNone/>
            </a:pPr>
            <a:r>
              <a:rPr lang="en-US" sz="700" dirty="0"/>
              <a:t>LDA        #'W'</a:t>
            </a:r>
          </a:p>
          <a:p>
            <a:pPr marL="76200" lvl="0" indent="0">
              <a:buNone/>
            </a:pPr>
            <a:r>
              <a:rPr lang="en-US" sz="700" dirty="0" smtClean="0"/>
              <a:t>[…]</a:t>
            </a:r>
            <a:endParaRPr lang="en-US" sz="700" dirty="0"/>
          </a:p>
          <a:p>
            <a:pPr marL="76200" lvl="0" indent="0">
              <a:buNone/>
            </a:pPr>
            <a:r>
              <a:rPr lang="en-US" sz="700" dirty="0"/>
              <a:t>LDY        #0x0</a:t>
            </a:r>
          </a:p>
          <a:p>
            <a:pPr marL="76200" lvl="0" indent="0">
              <a:buNone/>
            </a:pPr>
            <a:r>
              <a:rPr lang="en-US" sz="700" dirty="0"/>
              <a:t>     LAB_0875:</a:t>
            </a:r>
          </a:p>
          <a:p>
            <a:pPr marL="76200" lvl="0" indent="0">
              <a:buNone/>
            </a:pPr>
            <a:r>
              <a:rPr lang="en-US" sz="700" dirty="0"/>
              <a:t>LDA        (DAT_00fd),Y</a:t>
            </a:r>
          </a:p>
          <a:p>
            <a:pPr marL="76200" lvl="0" indent="0">
              <a:buNone/>
            </a:pPr>
            <a:r>
              <a:rPr lang="en-US" sz="700" dirty="0"/>
              <a:t>JSR        SUB_ffa8</a:t>
            </a:r>
          </a:p>
          <a:p>
            <a:pPr marL="76200" lvl="0" indent="0">
              <a:buNone/>
            </a:pPr>
            <a:r>
              <a:rPr lang="en-US" sz="700" dirty="0"/>
              <a:t>INC        DAT_d020       ; Flash screen during load of the program</a:t>
            </a:r>
          </a:p>
          <a:p>
            <a:pPr marL="76200" lvl="0" indent="0">
              <a:buNone/>
            </a:pPr>
            <a:r>
              <a:rPr lang="en-US" sz="700" dirty="0"/>
              <a:t>INY</a:t>
            </a:r>
          </a:p>
          <a:p>
            <a:pPr marL="76200" lvl="0" indent="0">
              <a:buNone/>
            </a:pPr>
            <a:r>
              <a:rPr lang="en-US" sz="700" dirty="0"/>
              <a:t>CPY        #0x20</a:t>
            </a:r>
          </a:p>
          <a:p>
            <a:pPr marL="76200" lvl="0" indent="0">
              <a:buNone/>
            </a:pPr>
            <a:r>
              <a:rPr lang="en-US" sz="700" dirty="0"/>
              <a:t>BNE        LAB_0875       ; Loop until finished</a:t>
            </a:r>
          </a:p>
          <a:p>
            <a:pPr marL="76200" lvl="0" indent="0">
              <a:buNone/>
            </a:pPr>
            <a:r>
              <a:rPr lang="en-US" sz="700" dirty="0"/>
              <a:t>JSR        </a:t>
            </a:r>
            <a:r>
              <a:rPr lang="en-US" sz="700" dirty="0" err="1"/>
              <a:t>SUB_ffae</a:t>
            </a:r>
            <a:r>
              <a:rPr lang="en-US" sz="700" dirty="0"/>
              <a:t>       ; Send UNLISTEN and close the s</a:t>
            </a:r>
            <a:r>
              <a:rPr lang="en-US" sz="800" dirty="0"/>
              <a:t>erial BUS</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5" name="Google Shape;575;p46"/>
          <p:cNvSpPr/>
          <p:nvPr/>
        </p:nvSpPr>
        <p:spPr>
          <a:xfrm>
            <a:off x="6102853" y="697767"/>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5;p46"/>
          <p:cNvSpPr/>
          <p:nvPr/>
        </p:nvSpPr>
        <p:spPr>
          <a:xfrm>
            <a:off x="6102853" y="1822203"/>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5;p46"/>
          <p:cNvSpPr/>
          <p:nvPr/>
        </p:nvSpPr>
        <p:spPr>
          <a:xfrm>
            <a:off x="6102853" y="3720275"/>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75;p46"/>
          <p:cNvSpPr/>
          <p:nvPr/>
        </p:nvSpPr>
        <p:spPr>
          <a:xfrm>
            <a:off x="6086542" y="454206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ttangolo 8"/>
          <p:cNvSpPr/>
          <p:nvPr/>
        </p:nvSpPr>
        <p:spPr>
          <a:xfrm>
            <a:off x="6679644" y="808898"/>
            <a:ext cx="2262158"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Open the Serial BUS to 1541</a:t>
            </a:r>
            <a:endParaRPr lang="it-IT" sz="1000" dirty="0">
              <a:solidFill>
                <a:schemeClr val="bg1"/>
              </a:solidFill>
              <a:latin typeface="Cousine" panose="02070409020205020404" pitchFamily="49" charset="0"/>
              <a:cs typeface="Cousine" panose="02070409020205020404" pitchFamily="49" charset="0"/>
            </a:endParaRPr>
          </a:p>
        </p:txBody>
      </p:sp>
      <p:sp>
        <p:nvSpPr>
          <p:cNvPr id="10" name="Rettangolo 9"/>
          <p:cNvSpPr/>
          <p:nvPr/>
        </p:nvSpPr>
        <p:spPr>
          <a:xfrm>
            <a:off x="6679644" y="1852086"/>
            <a:ext cx="1800493"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Execute “M-W” command</a:t>
            </a:r>
            <a:endParaRPr lang="it-IT" sz="1000" dirty="0">
              <a:solidFill>
                <a:schemeClr val="bg1"/>
              </a:solidFill>
              <a:latin typeface="Cousine" panose="02070409020205020404" pitchFamily="49" charset="0"/>
              <a:cs typeface="Cousine" panose="02070409020205020404" pitchFamily="49" charset="0"/>
            </a:endParaRPr>
          </a:p>
        </p:txBody>
      </p:sp>
      <p:sp>
        <p:nvSpPr>
          <p:cNvPr id="11" name="Rettangolo 10"/>
          <p:cNvSpPr/>
          <p:nvPr/>
        </p:nvSpPr>
        <p:spPr>
          <a:xfrm>
            <a:off x="6679644" y="3792864"/>
            <a:ext cx="1415772"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Flash the screen</a:t>
            </a:r>
            <a:endParaRPr lang="it-IT" sz="1000" dirty="0">
              <a:solidFill>
                <a:schemeClr val="bg1"/>
              </a:solidFill>
              <a:latin typeface="Cousine" panose="02070409020205020404" pitchFamily="49" charset="0"/>
              <a:cs typeface="Cousine" panose="02070409020205020404" pitchFamily="49" charset="0"/>
            </a:endParaRPr>
          </a:p>
        </p:txBody>
      </p:sp>
      <p:sp>
        <p:nvSpPr>
          <p:cNvPr id="12" name="Rettangolo 11"/>
          <p:cNvSpPr/>
          <p:nvPr/>
        </p:nvSpPr>
        <p:spPr>
          <a:xfrm>
            <a:off x="6679644" y="4563150"/>
            <a:ext cx="1415772"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Close Serial BUS</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2423553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PICTURE IS WORTH A THOUSAND WORDS</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 sz="2400" dirty="0" smtClean="0"/>
          </a:p>
          <a:p>
            <a:pPr marL="0" lvl="0" indent="0" algn="l" rtl="0">
              <a:spcBef>
                <a:spcPts val="600"/>
              </a:spcBef>
              <a:spcAft>
                <a:spcPts val="0"/>
              </a:spcAft>
              <a:buNone/>
            </a:pPr>
            <a:endParaRPr lang="en" dirty="0"/>
          </a:p>
          <a:p>
            <a:pPr marL="0" lvl="0" indent="0" algn="l" rtl="0">
              <a:spcBef>
                <a:spcPts val="600"/>
              </a:spcBef>
              <a:spcAft>
                <a:spcPts val="0"/>
              </a:spcAft>
              <a:buNone/>
            </a:pPr>
            <a:r>
              <a:rPr lang="en" sz="2400" dirty="0" smtClean="0"/>
              <a:t>The DEFCON 30 Theme Picture!</a:t>
            </a:r>
            <a:endParaRPr sz="2400" dirty="0"/>
          </a:p>
        </p:txBody>
      </p:sp>
      <p:grpSp>
        <p:nvGrpSpPr>
          <p:cNvPr id="153" name="Google Shape;153;p20"/>
          <p:cNvGrpSpPr/>
          <p:nvPr/>
        </p:nvGrpSpPr>
        <p:grpSpPr>
          <a:xfrm rot="5400000">
            <a:off x="4990023" y="1078189"/>
            <a:ext cx="4348041" cy="3179327"/>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 name="Immagine 3"/>
          <p:cNvPicPr>
            <a:picLocks noChangeAspect="1"/>
          </p:cNvPicPr>
          <p:nvPr/>
        </p:nvPicPr>
        <p:blipFill>
          <a:blip r:embed="rId3"/>
          <a:stretch>
            <a:fillRect/>
          </a:stretch>
        </p:blipFill>
        <p:spPr>
          <a:xfrm>
            <a:off x="5725376" y="1155409"/>
            <a:ext cx="2293814" cy="322490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Open the Serial Bus to 1541</a:t>
            </a:r>
            <a:endParaRPr dirty="0"/>
          </a:p>
        </p:txBody>
      </p:sp>
      <p:sp>
        <p:nvSpPr>
          <p:cNvPr id="110" name="Google Shape;110;p16"/>
          <p:cNvSpPr txBox="1">
            <a:spLocks noGrp="1"/>
          </p:cNvSpPr>
          <p:nvPr>
            <p:ph type="body" idx="1"/>
          </p:nvPr>
        </p:nvSpPr>
        <p:spPr>
          <a:xfrm>
            <a:off x="462907" y="1277009"/>
            <a:ext cx="8290800" cy="3639000"/>
          </a:xfrm>
          <a:prstGeom prst="rect">
            <a:avLst/>
          </a:prstGeom>
        </p:spPr>
        <p:txBody>
          <a:bodyPr spcFirstLastPara="1" wrap="square" lIns="91425" tIns="91425" rIns="91425" bIns="91425" anchor="t" anchorCtr="0">
            <a:noAutofit/>
          </a:bodyPr>
          <a:lstStyle/>
          <a:p>
            <a:pPr marL="76200" lvl="0" indent="0">
              <a:buNone/>
            </a:pPr>
            <a:r>
              <a:rPr lang="en-US" sz="1800" dirty="0"/>
              <a:t>LDA        DAT_00ba    ; Device Number</a:t>
            </a:r>
          </a:p>
          <a:p>
            <a:pPr marL="76200" lvl="0" indent="0">
              <a:buNone/>
            </a:pPr>
            <a:r>
              <a:rPr lang="en-US" sz="1800" dirty="0"/>
              <a:t>JSR        SUB_ffb1    ; Call to LISTEN</a:t>
            </a:r>
          </a:p>
          <a:p>
            <a:pPr marL="76200" lvl="0" indent="0">
              <a:buNone/>
            </a:pPr>
            <a:r>
              <a:rPr lang="en-US" sz="1800" dirty="0"/>
              <a:t>LDA        #0x6f       ; secondary address set to 15 (command channel)</a:t>
            </a:r>
          </a:p>
          <a:p>
            <a:pPr marL="76200" lvl="0" indent="0">
              <a:buNone/>
            </a:pPr>
            <a:r>
              <a:rPr lang="en-US" sz="1800" dirty="0"/>
              <a:t>JMP        LAB_ff93    ; call SECLSN (SECOND</a:t>
            </a:r>
            <a:r>
              <a:rPr lang="en-US" sz="1800" dirty="0" smtClean="0"/>
              <a:t>)</a:t>
            </a:r>
            <a:endParaRPr lang="en-US" sz="7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705019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Execute “M-W” command</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a:p>
          <a:p>
            <a:pPr marL="76200" lvl="0" indent="0">
              <a:buNone/>
            </a:pPr>
            <a:r>
              <a:rPr lang="en-US" sz="1600" dirty="0" smtClean="0"/>
              <a:t>LDA        </a:t>
            </a:r>
            <a:r>
              <a:rPr lang="en-US" sz="1600" dirty="0"/>
              <a:t>#'M'           ; Send the "M-W" (</a:t>
            </a:r>
            <a:r>
              <a:rPr lang="en-US" sz="1200" dirty="0" err="1"/>
              <a:t>MemoryWrite</a:t>
            </a:r>
            <a:r>
              <a:rPr lang="en-US" sz="1200" dirty="0"/>
              <a:t> </a:t>
            </a:r>
            <a:r>
              <a:rPr lang="en-US" sz="1200" dirty="0" smtClean="0"/>
              <a:t>1541 command</a:t>
            </a:r>
            <a:r>
              <a:rPr lang="en-US" sz="1600" dirty="0"/>
              <a:t>)</a:t>
            </a:r>
          </a:p>
          <a:p>
            <a:pPr marL="76200" lvl="0" indent="0">
              <a:buNone/>
            </a:pPr>
            <a:r>
              <a:rPr lang="en-US" sz="1600" dirty="0"/>
              <a:t>JSR        SUB_ffa8       ; Write Byte to Device</a:t>
            </a:r>
          </a:p>
          <a:p>
            <a:pPr marL="76200" lvl="0" indent="0">
              <a:buNone/>
            </a:pPr>
            <a:r>
              <a:rPr lang="en-US" sz="1600" dirty="0"/>
              <a:t>LDA        #'-'</a:t>
            </a:r>
          </a:p>
          <a:p>
            <a:pPr marL="76200" lvl="0" indent="0">
              <a:buNone/>
            </a:pPr>
            <a:r>
              <a:rPr lang="en-US" sz="1600" dirty="0"/>
              <a:t>JSR        SUB_ffa8</a:t>
            </a:r>
          </a:p>
          <a:p>
            <a:pPr marL="76200" lvl="0" indent="0">
              <a:buNone/>
            </a:pPr>
            <a:r>
              <a:rPr lang="en-US" sz="1600" dirty="0"/>
              <a:t>LDA        #</a:t>
            </a:r>
            <a:r>
              <a:rPr lang="en-US" sz="1600" dirty="0" smtClean="0"/>
              <a:t>'W‘</a:t>
            </a:r>
          </a:p>
          <a:p>
            <a:pPr marL="76200" lvl="0" indent="0">
              <a:buNone/>
            </a:pPr>
            <a:r>
              <a:rPr lang="en-US" sz="1600" dirty="0"/>
              <a:t>JSR        SUB_ffa8</a:t>
            </a:r>
          </a:p>
          <a:p>
            <a:pPr marL="76200" lvl="0" indent="0">
              <a:buNone/>
            </a:pPr>
            <a:r>
              <a:rPr lang="en-US" sz="1600" dirty="0"/>
              <a:t>LDA        DAT_00fb       </a:t>
            </a:r>
          </a:p>
          <a:p>
            <a:pPr marL="76200" lvl="0" indent="0">
              <a:buNone/>
            </a:pPr>
            <a:r>
              <a:rPr lang="en-US" sz="1600" dirty="0"/>
              <a:t>JSR        SUB_ffa8</a:t>
            </a:r>
          </a:p>
          <a:p>
            <a:pPr marL="76200" lvl="0" indent="0">
              <a:buNone/>
            </a:pPr>
            <a:r>
              <a:rPr lang="en-US" sz="1600" dirty="0"/>
              <a:t>LDA        DAT_00fc</a:t>
            </a:r>
          </a:p>
          <a:p>
            <a:pPr marL="76200" lvl="0" indent="0">
              <a:buNone/>
            </a:pPr>
            <a:r>
              <a:rPr lang="en-US" sz="1600" dirty="0"/>
              <a:t>JSR        SUB_ffa8</a:t>
            </a:r>
          </a:p>
          <a:p>
            <a:pPr marL="76200" lvl="0" indent="0">
              <a:buNone/>
            </a:pPr>
            <a:r>
              <a:rPr lang="en-US" sz="1600" dirty="0"/>
              <a:t>LDA        #0x20</a:t>
            </a:r>
          </a:p>
          <a:p>
            <a:pPr marL="76200" lvl="0" indent="0">
              <a:buNone/>
            </a:pPr>
            <a:r>
              <a:rPr lang="en-US" sz="1600" dirty="0"/>
              <a:t>JSR        SUB_ffa8</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335745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Flash the screen</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1600" dirty="0" smtClean="0"/>
          </a:p>
          <a:p>
            <a:pPr marL="76200" lvl="0" indent="0">
              <a:buNone/>
            </a:pPr>
            <a:endParaRPr lang="en-US" sz="1600" dirty="0"/>
          </a:p>
          <a:p>
            <a:pPr marL="76200" lvl="0" indent="0">
              <a:buNone/>
            </a:pPr>
            <a:r>
              <a:rPr lang="en-US" sz="1600" dirty="0" smtClean="0"/>
              <a:t>LAB_0875</a:t>
            </a:r>
            <a:r>
              <a:rPr lang="en-US" sz="1600" dirty="0"/>
              <a:t>:</a:t>
            </a:r>
          </a:p>
          <a:p>
            <a:pPr marL="76200" lvl="0" indent="0">
              <a:buNone/>
            </a:pPr>
            <a:r>
              <a:rPr lang="en-US" sz="1600" dirty="0"/>
              <a:t>LDA        (DAT_00fd),Y</a:t>
            </a:r>
          </a:p>
          <a:p>
            <a:pPr marL="76200" lvl="0" indent="0">
              <a:buNone/>
            </a:pPr>
            <a:r>
              <a:rPr lang="en-US" sz="1600" dirty="0"/>
              <a:t>JSR        SUB_ffa8</a:t>
            </a:r>
          </a:p>
          <a:p>
            <a:pPr marL="76200" lvl="0" indent="0">
              <a:buNone/>
            </a:pPr>
            <a:r>
              <a:rPr lang="en-US" sz="1600" dirty="0"/>
              <a:t>INC        DAT_d020     </a:t>
            </a:r>
            <a:r>
              <a:rPr lang="en-US" sz="1600" dirty="0" smtClean="0"/>
              <a:t>; </a:t>
            </a:r>
            <a:r>
              <a:rPr lang="en-US" sz="1600" dirty="0"/>
              <a:t>Flash screen during load of the program</a:t>
            </a:r>
          </a:p>
          <a:p>
            <a:pPr marL="76200" lvl="0" indent="0">
              <a:buNone/>
            </a:pPr>
            <a:r>
              <a:rPr lang="en-US" sz="1600" dirty="0"/>
              <a:t>INY</a:t>
            </a:r>
          </a:p>
          <a:p>
            <a:pPr marL="76200" lvl="0" indent="0">
              <a:buNone/>
            </a:pPr>
            <a:r>
              <a:rPr lang="en-US" sz="1600" dirty="0"/>
              <a:t>CPY        #0x20</a:t>
            </a:r>
          </a:p>
          <a:p>
            <a:pPr marL="76200" lvl="0" indent="0">
              <a:buNone/>
            </a:pPr>
            <a:r>
              <a:rPr lang="en-US" sz="1600" dirty="0"/>
              <a:t>BNE        LAB_0875     </a:t>
            </a:r>
            <a:r>
              <a:rPr lang="en-US" sz="1600" dirty="0" smtClean="0"/>
              <a:t>; </a:t>
            </a:r>
            <a:r>
              <a:rPr lang="en-US" sz="1600" dirty="0"/>
              <a:t>Loop until finished</a:t>
            </a:r>
          </a:p>
          <a:p>
            <a:pPr marL="76200" lvl="0" indent="0">
              <a:buNone/>
            </a:pPr>
            <a:r>
              <a:rPr lang="en-US" sz="1600" dirty="0"/>
              <a:t>JSR        </a:t>
            </a:r>
            <a:r>
              <a:rPr lang="en-US" sz="1600" dirty="0" err="1"/>
              <a:t>SUB_ffae</a:t>
            </a:r>
            <a:r>
              <a:rPr lang="en-US" sz="1600" dirty="0"/>
              <a:t>    </a:t>
            </a:r>
            <a:r>
              <a:rPr lang="en-US" sz="1600" dirty="0" smtClean="0"/>
              <a:t> </a:t>
            </a:r>
            <a:r>
              <a:rPr lang="en-US" sz="1600" dirty="0"/>
              <a:t>; Send UNLISTEN and close the serial BUS</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1915548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76200" lvl="0" indent="0" algn="ctr">
              <a:buNone/>
            </a:pPr>
            <a:r>
              <a:rPr lang="en-US" sz="1800" dirty="0"/>
              <a:t>At this point the code has been transferred </a:t>
            </a:r>
            <a:r>
              <a:rPr lang="en-US" sz="1800" dirty="0" smtClean="0"/>
              <a:t>to the </a:t>
            </a:r>
            <a:r>
              <a:rPr lang="en-US" sz="1800" dirty="0"/>
              <a:t>floppy CPU. </a:t>
            </a:r>
            <a:endParaRPr lang="en-US" sz="1800" dirty="0" smtClean="0"/>
          </a:p>
          <a:p>
            <a:pPr marL="76200" lvl="0" indent="0" algn="ctr">
              <a:buNone/>
            </a:pPr>
            <a:r>
              <a:rPr lang="en-US" sz="1800" dirty="0" smtClean="0"/>
              <a:t>Why </a:t>
            </a:r>
            <a:r>
              <a:rPr lang="en-US" sz="1800" dirty="0"/>
              <a:t>this? The Virus is stealthier (not in main memory), it persists between RESETS and even power cycling (until the disk drive is not turned off). Neat!</a:t>
            </a:r>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8284494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BRING THE VIRUS BACK TO LIFE</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a:t>Now that the Virus is on the disk drive memory, it's time to execute </a:t>
            </a:r>
            <a:r>
              <a:rPr lang="en-US" dirty="0" smtClean="0"/>
              <a:t>it.</a:t>
            </a:r>
          </a:p>
          <a:p>
            <a:pPr marL="76200" lvl="0" indent="0">
              <a:buNone/>
            </a:pPr>
            <a:endParaRPr lang="en-US" dirty="0"/>
          </a:p>
          <a:p>
            <a:pPr marL="76200" lvl="0" indent="0">
              <a:buNone/>
            </a:pPr>
            <a:r>
              <a:rPr lang="en-US" dirty="0"/>
              <a:t>T</a:t>
            </a:r>
            <a:r>
              <a:rPr lang="en-US" dirty="0" smtClean="0"/>
              <a:t>his </a:t>
            </a:r>
            <a:r>
              <a:rPr lang="en-US" dirty="0"/>
              <a:t>is possible with a specific command (U3) which starts execution at specific address ($0500) of the disk drive memory</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36631940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r>
              <a:rPr lang="en-US" sz="700" dirty="0"/>
              <a:t>JSR        _Open_WR_Floppy_FUN_08f6</a:t>
            </a:r>
          </a:p>
          <a:p>
            <a:pPr marL="76200" lvl="0" indent="0">
              <a:buNone/>
            </a:pPr>
            <a:r>
              <a:rPr lang="en-US" sz="700" dirty="0"/>
              <a:t>LDA        #'U'                    ; Send "U3" command to execute code at $0500 on 1541</a:t>
            </a:r>
          </a:p>
          <a:p>
            <a:pPr marL="76200" lvl="0" indent="0">
              <a:buNone/>
            </a:pPr>
            <a:r>
              <a:rPr lang="en-US" sz="700" dirty="0"/>
              <a:t>JSR        SUB_ffa8</a:t>
            </a:r>
          </a:p>
          <a:p>
            <a:pPr marL="76200" lvl="0" indent="0">
              <a:buNone/>
            </a:pPr>
            <a:r>
              <a:rPr lang="en-US" sz="700" dirty="0"/>
              <a:t>LDA        #'3'</a:t>
            </a:r>
          </a:p>
          <a:p>
            <a:pPr marL="76200" lvl="0" indent="0">
              <a:buNone/>
            </a:pPr>
            <a:r>
              <a:rPr lang="en-US" sz="700" dirty="0"/>
              <a:t>JSR        SUB_ffa8</a:t>
            </a:r>
          </a:p>
          <a:p>
            <a:pPr marL="76200" lvl="0" indent="0">
              <a:buNone/>
            </a:pPr>
            <a:r>
              <a:rPr lang="en-US" sz="700" dirty="0"/>
              <a:t>JSR        </a:t>
            </a:r>
            <a:r>
              <a:rPr lang="en-US" sz="700" dirty="0" err="1"/>
              <a:t>SUB_ffae</a:t>
            </a:r>
            <a:r>
              <a:rPr lang="en-US" sz="700" dirty="0"/>
              <a:t>                ; Send UNLISTEN</a:t>
            </a:r>
          </a:p>
          <a:p>
            <a:pPr marL="76200" lvl="0" indent="0">
              <a:buNone/>
            </a:pPr>
            <a:endParaRPr lang="en-US" sz="700" dirty="0"/>
          </a:p>
          <a:p>
            <a:pPr marL="76200" lvl="0" indent="0">
              <a:buNone/>
            </a:pPr>
            <a:endParaRPr lang="en-US" sz="700" dirty="0"/>
          </a:p>
          <a:p>
            <a:pPr marL="76200" lvl="0" indent="0">
              <a:buNone/>
            </a:pPr>
            <a:endParaRPr lang="en-US" sz="700" dirty="0"/>
          </a:p>
          <a:p>
            <a:pPr marL="76200" lvl="0" indent="0">
              <a:buNone/>
            </a:pPr>
            <a:endParaRPr lang="en-US" sz="700" dirty="0"/>
          </a:p>
          <a:p>
            <a:pPr marL="76200" lvl="0" indent="0">
              <a:buNone/>
            </a:pPr>
            <a:r>
              <a:rPr lang="en-US" sz="700" dirty="0"/>
              <a:t>**************************************************************</a:t>
            </a:r>
          </a:p>
          <a:p>
            <a:pPr marL="76200" lvl="0" indent="0">
              <a:buNone/>
            </a:pPr>
            <a:r>
              <a:rPr lang="en-US" sz="700" dirty="0"/>
              <a:t>* Entry Point of U3 function                                 *</a:t>
            </a:r>
          </a:p>
          <a:p>
            <a:pPr marL="76200" lvl="0" indent="0">
              <a:buNone/>
            </a:pPr>
            <a:r>
              <a:rPr lang="en-US" sz="700" dirty="0"/>
              <a:t>**************************************************************</a:t>
            </a:r>
          </a:p>
          <a:p>
            <a:pPr marL="76200" lvl="0" indent="0">
              <a:buNone/>
            </a:pPr>
            <a:r>
              <a:rPr lang="en-US" sz="700" dirty="0"/>
              <a:t>          LAB_0500:</a:t>
            </a:r>
          </a:p>
          <a:p>
            <a:pPr marL="76200" lvl="0" indent="0">
              <a:buNone/>
            </a:pPr>
            <a:r>
              <a:rPr lang="en-US" sz="700" dirty="0"/>
              <a:t>LDA DAT_1800         ; Wait for ATN (ATTENTION) Low.</a:t>
            </a:r>
          </a:p>
          <a:p>
            <a:pPr marL="76200" lvl="0" indent="0">
              <a:buNone/>
            </a:pPr>
            <a:r>
              <a:rPr lang="en-US" sz="700" dirty="0"/>
              <a:t>BPL LAB_0500</a:t>
            </a:r>
            <a:endParaRPr lang="en-US" sz="8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5" name="Google Shape;575;p46"/>
          <p:cNvSpPr/>
          <p:nvPr/>
        </p:nvSpPr>
        <p:spPr>
          <a:xfrm>
            <a:off x="6102853" y="697767"/>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75;p46"/>
          <p:cNvSpPr/>
          <p:nvPr/>
        </p:nvSpPr>
        <p:spPr>
          <a:xfrm>
            <a:off x="6102853" y="3720275"/>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ttangolo 8"/>
          <p:cNvSpPr/>
          <p:nvPr/>
        </p:nvSpPr>
        <p:spPr>
          <a:xfrm>
            <a:off x="6679644" y="808898"/>
            <a:ext cx="1492716"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Send “U3” command</a:t>
            </a:r>
            <a:endParaRPr lang="it-IT" sz="1000" dirty="0">
              <a:solidFill>
                <a:schemeClr val="bg1"/>
              </a:solidFill>
              <a:latin typeface="Cousine" panose="02070409020205020404" pitchFamily="49" charset="0"/>
              <a:cs typeface="Cousine" panose="02070409020205020404" pitchFamily="49" charset="0"/>
            </a:endParaRPr>
          </a:p>
        </p:txBody>
      </p:sp>
      <p:sp>
        <p:nvSpPr>
          <p:cNvPr id="11" name="Rettangolo 10"/>
          <p:cNvSpPr/>
          <p:nvPr/>
        </p:nvSpPr>
        <p:spPr>
          <a:xfrm>
            <a:off x="6679644" y="3792864"/>
            <a:ext cx="1954381"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Wait for Disk activity…</a:t>
            </a:r>
            <a:endParaRPr lang="it-IT" sz="1000" dirty="0">
              <a:solidFill>
                <a:schemeClr val="bg1"/>
              </a:solidFill>
              <a:latin typeface="Cousine" panose="02070409020205020404" pitchFamily="49" charset="0"/>
              <a:cs typeface="Cousine" panose="02070409020205020404" pitchFamily="49" charset="0"/>
            </a:endParaRPr>
          </a:p>
        </p:txBody>
      </p:sp>
      <p:sp>
        <p:nvSpPr>
          <p:cNvPr id="13" name="Google Shape;575;p46"/>
          <p:cNvSpPr/>
          <p:nvPr/>
        </p:nvSpPr>
        <p:spPr>
          <a:xfrm>
            <a:off x="6102853" y="2270280"/>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ttangolo 13"/>
          <p:cNvSpPr/>
          <p:nvPr/>
        </p:nvSpPr>
        <p:spPr>
          <a:xfrm>
            <a:off x="6645720" y="2342869"/>
            <a:ext cx="1877437" cy="246221"/>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Meanwhile on 1541 CPU…</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9955046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Send “U3” command</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1800" dirty="0" smtClean="0"/>
          </a:p>
          <a:p>
            <a:pPr marL="76200" lvl="0" indent="0">
              <a:buNone/>
            </a:pPr>
            <a:r>
              <a:rPr lang="en-US" sz="1800" dirty="0" smtClean="0"/>
              <a:t>JSR        </a:t>
            </a:r>
            <a:r>
              <a:rPr lang="en-US" sz="1800" dirty="0"/>
              <a:t>_Open_WR_Floppy_FUN_08f6</a:t>
            </a:r>
          </a:p>
          <a:p>
            <a:pPr marL="76200" lvl="0" indent="0">
              <a:buNone/>
            </a:pPr>
            <a:r>
              <a:rPr lang="en-US" sz="1800" dirty="0"/>
              <a:t>LDA        #'U'      </a:t>
            </a:r>
            <a:r>
              <a:rPr lang="en-US" sz="1800" dirty="0" smtClean="0"/>
              <a:t>; </a:t>
            </a:r>
            <a:r>
              <a:rPr lang="en-US" sz="1200" dirty="0"/>
              <a:t>Send "U3" command to execute code at $0500 on 1541</a:t>
            </a:r>
          </a:p>
          <a:p>
            <a:pPr marL="76200" lvl="0" indent="0">
              <a:buNone/>
            </a:pPr>
            <a:r>
              <a:rPr lang="en-US" sz="1800" dirty="0"/>
              <a:t>JSR        SUB_ffa8</a:t>
            </a:r>
          </a:p>
          <a:p>
            <a:pPr marL="76200" lvl="0" indent="0">
              <a:buNone/>
            </a:pPr>
            <a:r>
              <a:rPr lang="en-US" sz="1800" dirty="0"/>
              <a:t>LDA        #'3'</a:t>
            </a:r>
          </a:p>
          <a:p>
            <a:pPr marL="76200" lvl="0" indent="0">
              <a:buNone/>
            </a:pPr>
            <a:r>
              <a:rPr lang="en-US" sz="1800" dirty="0"/>
              <a:t>JSR        SUB_ffa8</a:t>
            </a:r>
          </a:p>
          <a:p>
            <a:pPr marL="76200" lvl="0" indent="0">
              <a:buNone/>
            </a:pPr>
            <a:r>
              <a:rPr lang="en-US" sz="1800" dirty="0"/>
              <a:t>JSR        </a:t>
            </a:r>
            <a:r>
              <a:rPr lang="en-US" sz="1800" dirty="0" err="1"/>
              <a:t>SUB_ffae</a:t>
            </a:r>
            <a:r>
              <a:rPr lang="en-US" sz="1800" dirty="0"/>
              <a:t>                ; Send </a:t>
            </a:r>
            <a:r>
              <a:rPr lang="en-US" sz="1800" dirty="0" smtClean="0"/>
              <a:t>UNLISTEN</a:t>
            </a:r>
          </a:p>
          <a:p>
            <a:pPr marL="76200" lvl="0" indent="0">
              <a:buNone/>
            </a:pPr>
            <a:endParaRPr lang="en-US" sz="1800" dirty="0"/>
          </a:p>
          <a:p>
            <a:pPr marL="76200" lvl="0" indent="0">
              <a:buNone/>
            </a:pPr>
            <a:r>
              <a:rPr lang="en-US" sz="1800" dirty="0" err="1" smtClean="0"/>
              <a:t>Ux</a:t>
            </a:r>
            <a:r>
              <a:rPr lang="en-US" sz="1800" dirty="0" smtClean="0"/>
              <a:t> commands (x from 3 to 9 are used to execute code at different addresses from $0500 to $FF01)</a:t>
            </a:r>
            <a:endParaRPr lang="en-US" sz="1800" dirty="0"/>
          </a:p>
          <a:p>
            <a:pPr marL="76200" lvl="0" indent="0">
              <a:buNone/>
            </a:pPr>
            <a:endParaRPr lang="en-US" sz="7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22474084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Meanwhile on 1541…</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a:p>
          <a:p>
            <a:pPr marL="76200" lvl="0" indent="0">
              <a:buNone/>
            </a:pPr>
            <a:endParaRPr lang="en-US" sz="700" dirty="0"/>
          </a:p>
          <a:p>
            <a:pPr marL="76200" lvl="0" indent="0">
              <a:buNone/>
            </a:pPr>
            <a:endParaRPr lang="en-US" sz="700" dirty="0"/>
          </a:p>
          <a:p>
            <a:pPr marL="76200" lvl="0" indent="0">
              <a:buNone/>
            </a:pPr>
            <a:r>
              <a:rPr lang="en-US" sz="1600" dirty="0" smtClean="0"/>
              <a:t>**************************************************************</a:t>
            </a:r>
            <a:endParaRPr lang="en-US" sz="1600" dirty="0"/>
          </a:p>
          <a:p>
            <a:pPr marL="76200" lvl="0" indent="0">
              <a:buNone/>
            </a:pPr>
            <a:r>
              <a:rPr lang="en-US" sz="1600" dirty="0"/>
              <a:t>* Entry Point of U3 function                                 *</a:t>
            </a:r>
          </a:p>
          <a:p>
            <a:pPr marL="76200" lvl="0" indent="0">
              <a:buNone/>
            </a:pPr>
            <a:r>
              <a:rPr lang="en-US" sz="1600" dirty="0"/>
              <a:t>**************************************************************</a:t>
            </a:r>
          </a:p>
          <a:p>
            <a:pPr marL="76200" lvl="0" indent="0">
              <a:buNone/>
            </a:pPr>
            <a:r>
              <a:rPr lang="en-US" sz="1600" dirty="0"/>
              <a:t>          LAB_0500:</a:t>
            </a:r>
          </a:p>
          <a:p>
            <a:pPr marL="76200" lvl="0" indent="0">
              <a:buNone/>
            </a:pPr>
            <a:r>
              <a:rPr lang="en-US" sz="1600" dirty="0"/>
              <a:t>LDA DAT_1800         ; Wait for ATN (ATTENTION) Low.</a:t>
            </a:r>
          </a:p>
          <a:p>
            <a:pPr marL="76200" lvl="0" indent="0">
              <a:buNone/>
            </a:pPr>
            <a:r>
              <a:rPr lang="en-US" sz="1600" dirty="0"/>
              <a:t>BPL LAB_0500</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259964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7</a:t>
            </a:r>
            <a:endParaRPr sz="6000" dirty="0">
              <a:solidFill>
                <a:schemeClr val="accent3"/>
              </a:solidFill>
            </a:endParaRPr>
          </a:p>
          <a:p>
            <a:pPr lvl="0"/>
            <a:r>
              <a:rPr lang="en" dirty="0" smtClean="0"/>
              <a:t>Some background on C64</a:t>
            </a:r>
            <a:r>
              <a:rPr lang="en" sz="1400" dirty="0" smtClean="0"/>
              <a:t> (again)</a:t>
            </a:r>
            <a:endParaRPr sz="1400"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r>
              <a:rPr lang="it-IT" dirty="0"/>
              <a:t>1541 disk drive </a:t>
            </a:r>
            <a:r>
              <a:rPr lang="it-IT" dirty="0" err="1" smtClean="0"/>
              <a:t>structure</a:t>
            </a:r>
            <a:r>
              <a:rPr lang="it-IT" dirty="0" smtClean="0"/>
              <a:t> and layout</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84627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US" dirty="0"/>
              <a:t>Disks are split </a:t>
            </a:r>
            <a:r>
              <a:rPr lang="en-US" dirty="0" smtClean="0"/>
              <a:t>in tracks </a:t>
            </a:r>
            <a:r>
              <a:rPr lang="en-US" dirty="0"/>
              <a:t>in </a:t>
            </a:r>
            <a:r>
              <a:rPr lang="en-US" dirty="0" smtClean="0"/>
              <a:t>sectors</a:t>
            </a:r>
            <a:endParaRPr dirty="0"/>
          </a:p>
        </p:txBody>
      </p:sp>
      <p:graphicFrame>
        <p:nvGraphicFramePr>
          <p:cNvPr id="183" name="Google Shape;183;p23"/>
          <p:cNvGraphicFramePr/>
          <p:nvPr>
            <p:extLst>
              <p:ext uri="{D42A27DB-BD31-4B8C-83A1-F6EECF244321}">
                <p14:modId xmlns:p14="http://schemas.microsoft.com/office/powerpoint/2010/main" val="1879385256"/>
              </p:ext>
            </p:extLst>
          </p:nvPr>
        </p:nvGraphicFramePr>
        <p:xfrm>
          <a:off x="2412280" y="1463529"/>
          <a:ext cx="4061300" cy="2899875"/>
        </p:xfrm>
        <a:graphic>
          <a:graphicData uri="http://schemas.openxmlformats.org/drawingml/2006/table">
            <a:tbl>
              <a:tblPr>
                <a:noFill/>
                <a:tableStyleId>{FC55EEA4-988B-492D-99E5-9B07CBB69424}</a:tableStyleId>
              </a:tblPr>
              <a:tblGrid>
                <a:gridCol w="2030650"/>
                <a:gridCol w="2030650"/>
              </a:tblGrid>
              <a:tr h="579975">
                <a:tc>
                  <a:txBody>
                    <a:bodyPr/>
                    <a:lstStyle/>
                    <a:p>
                      <a:pPr marL="0" lvl="0" indent="0" algn="l" rtl="0">
                        <a:spcBef>
                          <a:spcPts val="0"/>
                        </a:spcBef>
                        <a:spcAft>
                          <a:spcPts val="0"/>
                        </a:spcAft>
                        <a:buNone/>
                      </a:pP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100" dirty="0" smtClean="0">
                          <a:solidFill>
                            <a:srgbClr val="FFFFFF"/>
                          </a:solidFill>
                          <a:latin typeface="Cousine"/>
                          <a:ea typeface="Cousine"/>
                          <a:cs typeface="Cousine"/>
                          <a:sym typeface="Cousine"/>
                        </a:rPr>
                        <a:t># Sectors per Track</a:t>
                      </a:r>
                      <a:endParaRPr sz="110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Track 1-17</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FFFFFF"/>
                          </a:solidFill>
                          <a:latin typeface="Cousine"/>
                          <a:ea typeface="Cousine"/>
                          <a:cs typeface="Cousine"/>
                          <a:sym typeface="Cousine"/>
                        </a:rPr>
                        <a:t>21</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Track 18-24</a:t>
                      </a: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FFFFFF"/>
                          </a:solidFill>
                          <a:latin typeface="Cousine"/>
                          <a:ea typeface="Cousine"/>
                          <a:cs typeface="Cousine"/>
                          <a:sym typeface="Cousine"/>
                        </a:rPr>
                        <a:t>19</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Track 25-30</a:t>
                      </a: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800" b="1" dirty="0" smtClean="0">
                          <a:solidFill>
                            <a:srgbClr val="FFFFFF"/>
                          </a:solidFill>
                          <a:latin typeface="Cousine"/>
                          <a:ea typeface="Cousine"/>
                          <a:cs typeface="Cousine"/>
                          <a:sym typeface="Cousine"/>
                        </a:rPr>
                        <a:t>18</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Track 31-35</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FFFFFF"/>
                          </a:solidFill>
                          <a:latin typeface="Cousine"/>
                          <a:ea typeface="Cousine"/>
                          <a:cs typeface="Cousine"/>
                          <a:sym typeface="Cousine"/>
                        </a:rPr>
                        <a:t>17</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p>
            <a:pPr marL="0" lvl="0" indent="0">
              <a:buNone/>
            </a:pPr>
            <a:r>
              <a:rPr lang="en-US" dirty="0"/>
              <a:t>C</a:t>
            </a:r>
            <a:r>
              <a:rPr lang="en-US" dirty="0" smtClean="0"/>
              <a:t>elebrating </a:t>
            </a:r>
            <a:r>
              <a:rPr lang="en-US" dirty="0"/>
              <a:t>the past and getting </a:t>
            </a:r>
            <a:r>
              <a:rPr lang="en-US" dirty="0" err="1"/>
              <a:t>geeked</a:t>
            </a:r>
            <a:r>
              <a:rPr lang="en-US" dirty="0"/>
              <a:t> about the future, so we’re looking for smooth integration of old school hacker </a:t>
            </a:r>
            <a:r>
              <a:rPr lang="en-US" dirty="0" err="1"/>
              <a:t>stylee</a:t>
            </a:r>
            <a:r>
              <a:rPr lang="en-US" dirty="0"/>
              <a:t> with future </a:t>
            </a:r>
            <a:r>
              <a:rPr lang="en-US" dirty="0" smtClean="0"/>
              <a:t>vibes</a:t>
            </a:r>
            <a:endParaRPr lang="en-US" sz="1000" dirty="0" smtClean="0"/>
          </a:p>
          <a:p>
            <a:pPr marL="0" lvl="0" indent="0">
              <a:buNone/>
            </a:pPr>
            <a:r>
              <a:rPr lang="en-US" sz="1000" dirty="0" smtClean="0"/>
              <a:t>(from DEFCON30 theme description)</a:t>
            </a:r>
            <a:endParaRPr sz="1000" dirty="0"/>
          </a:p>
        </p:txBody>
      </p:sp>
      <p:sp>
        <p:nvSpPr>
          <p:cNvPr id="104" name="Google Shape;104;p1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TRACK 18</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a:t>Track 18 is a special track: is the DIRECTORY track, which holds information about the disk and which files are on the disk </a:t>
            </a:r>
            <a:r>
              <a:rPr lang="en-US" dirty="0" smtClean="0"/>
              <a:t>itself</a:t>
            </a:r>
            <a:r>
              <a:rPr lang="en-US" dirty="0"/>
              <a:t> </a:t>
            </a:r>
            <a:r>
              <a:rPr lang="en-US" dirty="0" smtClean="0"/>
              <a:t>(like MFT+$Bitmap in NTFS).</a:t>
            </a:r>
          </a:p>
          <a:p>
            <a:pPr marL="76200" lvl="0" indent="0">
              <a:buNone/>
            </a:pPr>
            <a:endParaRPr lang="en-US" dirty="0"/>
          </a:p>
          <a:p>
            <a:pPr marL="76200" lvl="0" indent="0">
              <a:buNone/>
            </a:pPr>
            <a:r>
              <a:rPr lang="en-US" dirty="0"/>
              <a:t>Sectors 1-18 of DIRECTORY track contain the entries and sector 0 contains the BAM (Block Availability Map) and disk name/ID.</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62424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US" dirty="0" smtClean="0"/>
              <a:t>TRACK 18: BAM (SECTOR 0)</a:t>
            </a:r>
            <a:endParaRPr dirty="0"/>
          </a:p>
        </p:txBody>
      </p:sp>
      <p:graphicFrame>
        <p:nvGraphicFramePr>
          <p:cNvPr id="183" name="Google Shape;183;p23"/>
          <p:cNvGraphicFramePr/>
          <p:nvPr>
            <p:extLst>
              <p:ext uri="{D42A27DB-BD31-4B8C-83A1-F6EECF244321}">
                <p14:modId xmlns:p14="http://schemas.microsoft.com/office/powerpoint/2010/main" val="4070449172"/>
              </p:ext>
            </p:extLst>
          </p:nvPr>
        </p:nvGraphicFramePr>
        <p:xfrm>
          <a:off x="1020856" y="907232"/>
          <a:ext cx="4904511" cy="4043053"/>
        </p:xfrm>
        <a:graphic>
          <a:graphicData uri="http://schemas.openxmlformats.org/drawingml/2006/table">
            <a:tbl>
              <a:tblPr>
                <a:noFill/>
                <a:tableStyleId>{FC55EEA4-988B-492D-99E5-9B07CBB69424}</a:tableStyleId>
              </a:tblPr>
              <a:tblGrid>
                <a:gridCol w="2027844"/>
                <a:gridCol w="2876667"/>
              </a:tblGrid>
              <a:tr h="577579">
                <a:tc>
                  <a:txBody>
                    <a:bodyPr/>
                    <a:lstStyle/>
                    <a:p>
                      <a:pPr marL="0" lvl="0" indent="0" algn="ctr" rtl="0">
                        <a:spcBef>
                          <a:spcPts val="0"/>
                        </a:spcBef>
                        <a:spcAft>
                          <a:spcPts val="0"/>
                        </a:spcAft>
                        <a:buNone/>
                      </a:pPr>
                      <a:r>
                        <a:rPr lang="en-US" sz="1100" dirty="0" smtClean="0">
                          <a:solidFill>
                            <a:srgbClr val="FFFFFF"/>
                          </a:solidFill>
                          <a:latin typeface="Cousine"/>
                          <a:ea typeface="Cousine"/>
                          <a:cs typeface="Cousine"/>
                          <a:sym typeface="Cousine"/>
                        </a:rPr>
                        <a:t>Bytes</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100" dirty="0" smtClean="0">
                          <a:solidFill>
                            <a:srgbClr val="FFFFFF"/>
                          </a:solidFill>
                          <a:latin typeface="Cousine"/>
                          <a:ea typeface="Cousine"/>
                          <a:cs typeface="Cousine"/>
                          <a:sym typeface="Cousine"/>
                        </a:rPr>
                        <a:t>Description</a:t>
                      </a:r>
                      <a:endParaRPr sz="110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$00-$03</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000" b="1" dirty="0" smtClean="0">
                          <a:solidFill>
                            <a:srgbClr val="FFFFFF"/>
                          </a:solidFill>
                          <a:latin typeface="Cousine"/>
                          <a:ea typeface="Cousine"/>
                          <a:cs typeface="Cousine"/>
                          <a:sym typeface="Cousine"/>
                        </a:rPr>
                        <a:t>Info</a:t>
                      </a:r>
                      <a:r>
                        <a:rPr lang="en" sz="1000" b="1" baseline="0" dirty="0" smtClean="0">
                          <a:solidFill>
                            <a:srgbClr val="FFFFFF"/>
                          </a:solidFill>
                          <a:latin typeface="Cousine"/>
                          <a:ea typeface="Cousine"/>
                          <a:cs typeface="Cousine"/>
                          <a:sym typeface="Cousine"/>
                        </a:rPr>
                        <a:t> about disk format and other stuff</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$04</a:t>
                      </a: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 of free sectors on Track 1</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$05-$07</a:t>
                      </a: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Bitmap of free sectors on Track 1</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$08</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 of free sectors on Track 2</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it-IT" sz="1100" dirty="0" smtClean="0">
                          <a:solidFill>
                            <a:srgbClr val="FFFFFF"/>
                          </a:solidFill>
                          <a:latin typeface="Cousine"/>
                          <a:ea typeface="Cousine"/>
                          <a:cs typeface="Cousine"/>
                          <a:sym typeface="Cousine"/>
                        </a:rPr>
                        <a:t>$09-$0b</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rgbClr val="FFFFFF"/>
                          </a:solidFill>
                          <a:latin typeface="Cousine"/>
                          <a:ea typeface="Cousine"/>
                          <a:cs typeface="Cousine"/>
                          <a:sym typeface="Cousine"/>
                        </a:rPr>
                        <a:t>Bitmap of free sectors on Track 2</a:t>
                      </a:r>
                    </a:p>
                    <a:p>
                      <a:pPr marL="0" lvl="0" indent="0" algn="ctr" rtl="0">
                        <a:spcBef>
                          <a:spcPts val="0"/>
                        </a:spcBef>
                        <a:spcAft>
                          <a:spcPts val="0"/>
                        </a:spcAft>
                        <a:buNone/>
                      </a:pP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5" name="Google Shape;575;p46"/>
          <p:cNvSpPr/>
          <p:nvPr/>
        </p:nvSpPr>
        <p:spPr>
          <a:xfrm>
            <a:off x="6145873" y="2456954"/>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ttangolo 5"/>
          <p:cNvSpPr/>
          <p:nvPr/>
        </p:nvSpPr>
        <p:spPr>
          <a:xfrm>
            <a:off x="6611828" y="2283322"/>
            <a:ext cx="2440092" cy="738664"/>
          </a:xfrm>
          <a:prstGeom prst="rect">
            <a:avLst/>
          </a:prstGeom>
        </p:spPr>
        <p:txBody>
          <a:bodyPr wrap="none">
            <a:spAutoFit/>
          </a:bodyPr>
          <a:lstStyle/>
          <a:p>
            <a:r>
              <a:rPr lang="en-US" dirty="0" smtClean="0">
                <a:solidFill>
                  <a:schemeClr val="bg1"/>
                </a:solidFill>
                <a:latin typeface="Cousine" panose="02070409020205020404" pitchFamily="49" charset="0"/>
                <a:cs typeface="Cousine" panose="02070409020205020404" pitchFamily="49" charset="0"/>
              </a:rPr>
              <a:t>We have groups of </a:t>
            </a:r>
          </a:p>
          <a:p>
            <a:r>
              <a:rPr lang="en-US" dirty="0" smtClean="0">
                <a:solidFill>
                  <a:schemeClr val="bg1"/>
                </a:solidFill>
                <a:latin typeface="Cousine" panose="02070409020205020404" pitchFamily="49" charset="0"/>
                <a:cs typeface="Cousine" panose="02070409020205020404" pitchFamily="49" charset="0"/>
              </a:rPr>
              <a:t>4 bytes mapping free</a:t>
            </a:r>
          </a:p>
          <a:p>
            <a:r>
              <a:rPr lang="en-US" dirty="0" smtClean="0">
                <a:solidFill>
                  <a:schemeClr val="bg1"/>
                </a:solidFill>
                <a:latin typeface="Cousine" panose="02070409020205020404" pitchFamily="49" charset="0"/>
                <a:cs typeface="Cousine" panose="02070409020205020404" pitchFamily="49" charset="0"/>
              </a:rPr>
              <a:t>Sectors of each track</a:t>
            </a:r>
            <a:endParaRPr lang="it-IT"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37806675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US" dirty="0" smtClean="0"/>
              <a:t>TRACK 18: SECTORS 1-19</a:t>
            </a:r>
            <a:endParaRPr dirty="0"/>
          </a:p>
        </p:txBody>
      </p:sp>
      <p:graphicFrame>
        <p:nvGraphicFramePr>
          <p:cNvPr id="183" name="Google Shape;183;p23"/>
          <p:cNvGraphicFramePr/>
          <p:nvPr>
            <p:extLst>
              <p:ext uri="{D42A27DB-BD31-4B8C-83A1-F6EECF244321}">
                <p14:modId xmlns:p14="http://schemas.microsoft.com/office/powerpoint/2010/main" val="2801659198"/>
              </p:ext>
            </p:extLst>
          </p:nvPr>
        </p:nvGraphicFramePr>
        <p:xfrm>
          <a:off x="1020856" y="907232"/>
          <a:ext cx="4904511" cy="4043053"/>
        </p:xfrm>
        <a:graphic>
          <a:graphicData uri="http://schemas.openxmlformats.org/drawingml/2006/table">
            <a:tbl>
              <a:tblPr>
                <a:noFill/>
                <a:tableStyleId>{FC55EEA4-988B-492D-99E5-9B07CBB69424}</a:tableStyleId>
              </a:tblPr>
              <a:tblGrid>
                <a:gridCol w="2027844"/>
                <a:gridCol w="2876667"/>
              </a:tblGrid>
              <a:tr h="577579">
                <a:tc>
                  <a:txBody>
                    <a:bodyPr/>
                    <a:lstStyle/>
                    <a:p>
                      <a:pPr marL="0" lvl="0" indent="0" algn="ctr" rtl="0">
                        <a:spcBef>
                          <a:spcPts val="0"/>
                        </a:spcBef>
                        <a:spcAft>
                          <a:spcPts val="0"/>
                        </a:spcAft>
                        <a:buNone/>
                      </a:pPr>
                      <a:r>
                        <a:rPr lang="en-US" sz="1100" dirty="0" smtClean="0">
                          <a:solidFill>
                            <a:srgbClr val="FFFFFF"/>
                          </a:solidFill>
                          <a:latin typeface="Cousine"/>
                          <a:ea typeface="Cousine"/>
                          <a:cs typeface="Cousine"/>
                          <a:sym typeface="Cousine"/>
                        </a:rPr>
                        <a:t>Bytes</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100" dirty="0" smtClean="0">
                          <a:solidFill>
                            <a:srgbClr val="FFFFFF"/>
                          </a:solidFill>
                          <a:latin typeface="Cousine"/>
                          <a:ea typeface="Cousine"/>
                          <a:cs typeface="Cousine"/>
                          <a:sym typeface="Cousine"/>
                        </a:rPr>
                        <a:t>Description</a:t>
                      </a:r>
                      <a:endParaRPr sz="110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$00-$01</a:t>
                      </a:r>
                      <a:endParaRPr lang="en-US"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Pointer to next block of directory. $00 if this is the last</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$02</a:t>
                      </a: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it-IT" sz="1000" b="1" dirty="0" smtClean="0">
                          <a:solidFill>
                            <a:srgbClr val="FFFFFF"/>
                          </a:solidFill>
                          <a:latin typeface="Cousine"/>
                          <a:ea typeface="Cousine"/>
                          <a:cs typeface="Cousine"/>
                          <a:sym typeface="Cousine"/>
                        </a:rPr>
                        <a:t>File </a:t>
                      </a:r>
                      <a:r>
                        <a:rPr lang="it-IT" sz="1000" b="1" dirty="0" err="1" smtClean="0">
                          <a:solidFill>
                            <a:srgbClr val="FFFFFF"/>
                          </a:solidFill>
                          <a:latin typeface="Cousine"/>
                          <a:ea typeface="Cousine"/>
                          <a:cs typeface="Cousine"/>
                          <a:sym typeface="Cousine"/>
                        </a:rPr>
                        <a:t>type</a:t>
                      </a:r>
                      <a:r>
                        <a:rPr lang="it-IT" sz="1000" b="1" dirty="0" smtClean="0">
                          <a:solidFill>
                            <a:srgbClr val="FFFFFF"/>
                          </a:solidFill>
                          <a:latin typeface="Cousine"/>
                          <a:ea typeface="Cousine"/>
                          <a:cs typeface="Cousine"/>
                          <a:sym typeface="Cousine"/>
                        </a:rPr>
                        <a:t> (PRG, SEQ, USR, REL)</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$03-$04</a:t>
                      </a: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Track and sector location of first sector of file</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$05-$0e</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File name (in PETASCII)</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it-IT" sz="1100" dirty="0" smtClean="0">
                          <a:solidFill>
                            <a:srgbClr val="FFFFFF"/>
                          </a:solidFill>
                          <a:latin typeface="Cousine"/>
                          <a:ea typeface="Cousine"/>
                          <a:cs typeface="Cousine"/>
                          <a:sym typeface="Cousine"/>
                        </a:rPr>
                        <a:t>$0f-$1d</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rgbClr val="FFFFFF"/>
                          </a:solidFill>
                          <a:latin typeface="Cousine"/>
                          <a:ea typeface="Cousine"/>
                          <a:cs typeface="Cousine"/>
                          <a:sym typeface="Cousine"/>
                        </a:rPr>
                        <a:t>Some other data</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it-IT" sz="1100" dirty="0" smtClean="0">
                          <a:solidFill>
                            <a:srgbClr val="FFFFFF"/>
                          </a:solidFill>
                          <a:latin typeface="Cousine"/>
                          <a:ea typeface="Cousine"/>
                          <a:cs typeface="Cousine"/>
                          <a:sym typeface="Cousine"/>
                        </a:rPr>
                        <a:t>$1e-$1f</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File size</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5" name="Google Shape;575;p46"/>
          <p:cNvSpPr/>
          <p:nvPr/>
        </p:nvSpPr>
        <p:spPr>
          <a:xfrm>
            <a:off x="6145873" y="2456954"/>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ttangolo 5"/>
          <p:cNvSpPr/>
          <p:nvPr/>
        </p:nvSpPr>
        <p:spPr>
          <a:xfrm>
            <a:off x="6597541" y="2119016"/>
            <a:ext cx="2440092" cy="954107"/>
          </a:xfrm>
          <a:prstGeom prst="rect">
            <a:avLst/>
          </a:prstGeom>
        </p:spPr>
        <p:txBody>
          <a:bodyPr wrap="none">
            <a:spAutoFit/>
          </a:bodyPr>
          <a:lstStyle/>
          <a:p>
            <a:r>
              <a:rPr lang="en-US" dirty="0" smtClean="0">
                <a:solidFill>
                  <a:schemeClr val="bg1"/>
                </a:solidFill>
                <a:latin typeface="Cousine" panose="02070409020205020404" pitchFamily="49" charset="0"/>
                <a:cs typeface="Cousine" panose="02070409020205020404" pitchFamily="49" charset="0"/>
              </a:rPr>
              <a:t>Sectors 1-19 hold the</a:t>
            </a:r>
          </a:p>
          <a:p>
            <a:r>
              <a:rPr lang="en-US" dirty="0" smtClean="0">
                <a:solidFill>
                  <a:schemeClr val="bg1"/>
                </a:solidFill>
                <a:latin typeface="Cousine" panose="02070409020205020404" pitchFamily="49" charset="0"/>
                <a:cs typeface="Cousine" panose="02070409020205020404" pitchFamily="49" charset="0"/>
              </a:rPr>
              <a:t>Directory entries, </a:t>
            </a:r>
          </a:p>
          <a:p>
            <a:r>
              <a:rPr lang="en-US" dirty="0" smtClean="0">
                <a:solidFill>
                  <a:schemeClr val="bg1"/>
                </a:solidFill>
                <a:latin typeface="Cousine" panose="02070409020205020404" pitchFamily="49" charset="0"/>
                <a:cs typeface="Cousine" panose="02070409020205020404" pitchFamily="49" charset="0"/>
              </a:rPr>
              <a:t>mapped in this way </a:t>
            </a:r>
          </a:p>
          <a:p>
            <a:r>
              <a:rPr lang="en-US" dirty="0" smtClean="0">
                <a:solidFill>
                  <a:schemeClr val="bg1"/>
                </a:solidFill>
                <a:latin typeface="Cousine" panose="02070409020205020404" pitchFamily="49" charset="0"/>
                <a:cs typeface="Cousine" panose="02070409020205020404" pitchFamily="49" charset="0"/>
              </a:rPr>
              <a:t>and repeated  </a:t>
            </a:r>
            <a:endParaRPr lang="it-IT"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5813634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US" dirty="0" smtClean="0"/>
              <a:t>TRACK 18: THE FILE TYPES</a:t>
            </a:r>
            <a:endParaRPr dirty="0"/>
          </a:p>
        </p:txBody>
      </p:sp>
      <p:graphicFrame>
        <p:nvGraphicFramePr>
          <p:cNvPr id="183" name="Google Shape;183;p23"/>
          <p:cNvGraphicFramePr/>
          <p:nvPr>
            <p:extLst>
              <p:ext uri="{D42A27DB-BD31-4B8C-83A1-F6EECF244321}">
                <p14:modId xmlns:p14="http://schemas.microsoft.com/office/powerpoint/2010/main" val="3259000121"/>
              </p:ext>
            </p:extLst>
          </p:nvPr>
        </p:nvGraphicFramePr>
        <p:xfrm>
          <a:off x="1020856" y="907232"/>
          <a:ext cx="4904511" cy="3499016"/>
        </p:xfrm>
        <a:graphic>
          <a:graphicData uri="http://schemas.openxmlformats.org/drawingml/2006/table">
            <a:tbl>
              <a:tblPr>
                <a:noFill/>
                <a:tableStyleId>{FC55EEA4-988B-492D-99E5-9B07CBB69424}</a:tableStyleId>
              </a:tblPr>
              <a:tblGrid>
                <a:gridCol w="2027844"/>
                <a:gridCol w="2876667"/>
              </a:tblGrid>
              <a:tr h="577579">
                <a:tc>
                  <a:txBody>
                    <a:bodyPr/>
                    <a:lstStyle/>
                    <a:p>
                      <a:pPr marL="0" lvl="0" indent="0" algn="ctr" rtl="0">
                        <a:spcBef>
                          <a:spcPts val="0"/>
                        </a:spcBef>
                        <a:spcAft>
                          <a:spcPts val="0"/>
                        </a:spcAft>
                        <a:buNone/>
                      </a:pPr>
                      <a:r>
                        <a:rPr lang="en-US" sz="1100" dirty="0" smtClean="0">
                          <a:solidFill>
                            <a:srgbClr val="FFFFFF"/>
                          </a:solidFill>
                          <a:latin typeface="Cousine"/>
                          <a:ea typeface="Cousine"/>
                          <a:cs typeface="Cousine"/>
                          <a:sym typeface="Cousine"/>
                        </a:rPr>
                        <a:t>Type</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 sz="1100" dirty="0" smtClean="0">
                          <a:solidFill>
                            <a:srgbClr val="FFFFFF"/>
                          </a:solidFill>
                          <a:latin typeface="Cousine"/>
                          <a:ea typeface="Cousine"/>
                          <a:cs typeface="Cousine"/>
                          <a:sym typeface="Cousine"/>
                        </a:rPr>
                        <a:t>Description</a:t>
                      </a:r>
                      <a:endParaRPr sz="110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PRG</a:t>
                      </a:r>
                      <a:endParaRPr lang="en-US"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Executable program code. The</a:t>
                      </a:r>
                      <a:r>
                        <a:rPr lang="en-US" sz="1000" b="1" baseline="0" dirty="0" smtClean="0">
                          <a:solidFill>
                            <a:srgbClr val="FFFFFF"/>
                          </a:solidFill>
                          <a:latin typeface="Cousine"/>
                          <a:ea typeface="Cousine"/>
                          <a:cs typeface="Cousine"/>
                          <a:sym typeface="Cousine"/>
                        </a:rPr>
                        <a:t> first two bytes are used to set load address</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SEQ</a:t>
                      </a: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noProof="0" dirty="0" smtClean="0">
                          <a:solidFill>
                            <a:srgbClr val="FFFFFF"/>
                          </a:solidFill>
                          <a:latin typeface="Cousine"/>
                          <a:ea typeface="Cousine"/>
                          <a:cs typeface="Cousine"/>
                          <a:sym typeface="Cousine"/>
                        </a:rPr>
                        <a:t>Sequential,</a:t>
                      </a:r>
                      <a:r>
                        <a:rPr lang="en-US" sz="1000" b="1" baseline="0" noProof="0" dirty="0" smtClean="0">
                          <a:solidFill>
                            <a:srgbClr val="FFFFFF"/>
                          </a:solidFill>
                          <a:latin typeface="Cousine"/>
                          <a:ea typeface="Cousine"/>
                          <a:cs typeface="Cousine"/>
                          <a:sym typeface="Cousine"/>
                        </a:rPr>
                        <a:t> a data file, it can be read from start to finish (no positioning)</a:t>
                      </a:r>
                      <a:endParaRPr lang="en-US" sz="1000" b="1" noProof="0"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 sz="1100" dirty="0" smtClean="0">
                          <a:solidFill>
                            <a:srgbClr val="FFFFFF"/>
                          </a:solidFill>
                          <a:latin typeface="Cousine"/>
                          <a:ea typeface="Cousine"/>
                          <a:cs typeface="Cousine"/>
                          <a:sym typeface="Cousine"/>
                        </a:rPr>
                        <a:t>REL</a:t>
                      </a: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A</a:t>
                      </a:r>
                      <a:r>
                        <a:rPr lang="en-US" sz="1000" b="1" baseline="0" dirty="0" smtClean="0">
                          <a:solidFill>
                            <a:srgbClr val="FFFFFF"/>
                          </a:solidFill>
                          <a:latin typeface="Cousine"/>
                          <a:ea typeface="Cousine"/>
                          <a:cs typeface="Cousine"/>
                          <a:sym typeface="Cousine"/>
                        </a:rPr>
                        <a:t> record oriented sequential file, with random access available</a:t>
                      </a:r>
                      <a:endParaRPr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en-US" sz="1100" dirty="0" smtClean="0">
                          <a:solidFill>
                            <a:srgbClr val="FFFFFF"/>
                          </a:solidFill>
                          <a:latin typeface="Cousine"/>
                          <a:ea typeface="Cousine"/>
                          <a:cs typeface="Cousine"/>
                          <a:sym typeface="Cousine"/>
                        </a:rPr>
                        <a:t>USR</a:t>
                      </a: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ctr" rtl="0">
                        <a:spcBef>
                          <a:spcPts val="0"/>
                        </a:spcBef>
                        <a:spcAft>
                          <a:spcPts val="0"/>
                        </a:spcAft>
                        <a:buNone/>
                      </a:pPr>
                      <a:r>
                        <a:rPr lang="en-US" sz="1000" b="1" dirty="0" smtClean="0">
                          <a:solidFill>
                            <a:srgbClr val="FFFFFF"/>
                          </a:solidFill>
                          <a:latin typeface="Cousine"/>
                          <a:ea typeface="Cousine"/>
                          <a:cs typeface="Cousine"/>
                          <a:sym typeface="Cousine"/>
                        </a:rPr>
                        <a:t>User</a:t>
                      </a:r>
                      <a:r>
                        <a:rPr lang="en-US" sz="1000" b="1" baseline="0" dirty="0" smtClean="0">
                          <a:solidFill>
                            <a:srgbClr val="FFFFFF"/>
                          </a:solidFill>
                          <a:latin typeface="Cousine"/>
                          <a:ea typeface="Cousine"/>
                          <a:cs typeface="Cousine"/>
                          <a:sym typeface="Cousine"/>
                        </a:rPr>
                        <a:t> specified file. Rarely used.</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7579">
                <a:tc>
                  <a:txBody>
                    <a:bodyPr/>
                    <a:lstStyle/>
                    <a:p>
                      <a:pPr marL="0" lvl="0" indent="0" algn="r" rtl="0">
                        <a:spcBef>
                          <a:spcPts val="0"/>
                        </a:spcBef>
                        <a:spcAft>
                          <a:spcPts val="0"/>
                        </a:spcAft>
                        <a:buNone/>
                      </a:pPr>
                      <a:r>
                        <a:rPr lang="it-IT" sz="1100" dirty="0" smtClean="0">
                          <a:solidFill>
                            <a:srgbClr val="FFFFFF"/>
                          </a:solidFill>
                          <a:latin typeface="Cousine"/>
                          <a:ea typeface="Cousine"/>
                          <a:cs typeface="Cousine"/>
                          <a:sym typeface="Cousine"/>
                        </a:rPr>
                        <a:t>DEL</a:t>
                      </a:r>
                      <a:endParaRPr sz="1100"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smtClean="0">
                          <a:solidFill>
                            <a:srgbClr val="FFFFFF"/>
                          </a:solidFill>
                          <a:latin typeface="Cousine"/>
                          <a:ea typeface="Cousine"/>
                          <a:cs typeface="Cousine"/>
                          <a:sym typeface="Cousine"/>
                        </a:rPr>
                        <a:t>Undocumented</a:t>
                      </a:r>
                      <a:r>
                        <a:rPr lang="en-US" sz="1000" b="1" baseline="0" dirty="0" smtClean="0">
                          <a:solidFill>
                            <a:srgbClr val="FFFFFF"/>
                          </a:solidFill>
                          <a:latin typeface="Cousine"/>
                          <a:ea typeface="Cousine"/>
                          <a:cs typeface="Cousine"/>
                          <a:sym typeface="Cousine"/>
                        </a:rPr>
                        <a:t> file type</a:t>
                      </a:r>
                      <a:endParaRPr lang="en-US" sz="10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lgn="ctr">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5" name="Google Shape;575;p46"/>
          <p:cNvSpPr/>
          <p:nvPr/>
        </p:nvSpPr>
        <p:spPr>
          <a:xfrm>
            <a:off x="6145873" y="2456954"/>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ttangolo 5"/>
          <p:cNvSpPr/>
          <p:nvPr/>
        </p:nvSpPr>
        <p:spPr>
          <a:xfrm>
            <a:off x="6597541" y="2119016"/>
            <a:ext cx="2386716" cy="1169551"/>
          </a:xfrm>
          <a:prstGeom prst="rect">
            <a:avLst/>
          </a:prstGeom>
        </p:spPr>
        <p:txBody>
          <a:bodyPr wrap="square">
            <a:spAutoFit/>
          </a:bodyPr>
          <a:lstStyle/>
          <a:p>
            <a:r>
              <a:rPr lang="en-US" dirty="0" smtClean="0">
                <a:solidFill>
                  <a:schemeClr val="bg1"/>
                </a:solidFill>
                <a:latin typeface="Cousine" panose="02070409020205020404" pitchFamily="49" charset="0"/>
                <a:cs typeface="Cousine" panose="02070409020205020404" pitchFamily="49" charset="0"/>
              </a:rPr>
              <a:t>The presence of an ‘*’ before the type indicates the ‘dirty’ status (not properly closed) </a:t>
            </a:r>
            <a:endParaRPr lang="it-IT"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9811788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8</a:t>
            </a:r>
            <a:endParaRPr sz="6000" dirty="0">
              <a:solidFill>
                <a:schemeClr val="accent3"/>
              </a:solidFill>
            </a:endParaRPr>
          </a:p>
          <a:p>
            <a:pPr lvl="0"/>
            <a:r>
              <a:rPr lang="en" dirty="0" smtClean="0"/>
              <a:t>Bu</a:t>
            </a:r>
            <a:r>
              <a:rPr lang="en-US" dirty="0"/>
              <a:t>£</a:t>
            </a:r>
            <a:r>
              <a:rPr lang="en" dirty="0" smtClean="0"/>
              <a:t>a: infecting… </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Back to the Virus</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2221818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smtClean="0"/>
          </a:p>
          <a:p>
            <a:pPr marL="76200" lvl="0" indent="0">
              <a:buNone/>
            </a:pPr>
            <a:endParaRPr lang="en-US" sz="700" dirty="0"/>
          </a:p>
          <a:p>
            <a:pPr marL="76200" lvl="0" indent="0">
              <a:buNone/>
            </a:pPr>
            <a:endParaRPr lang="en-US" sz="700" dirty="0" smtClean="0"/>
          </a:p>
          <a:p>
            <a:pPr marL="76200" lvl="0" indent="0">
              <a:buNone/>
            </a:pPr>
            <a:r>
              <a:rPr lang="en-US" sz="700" dirty="0" smtClean="0"/>
              <a:t>LDX        </a:t>
            </a:r>
            <a:r>
              <a:rPr lang="en-US" sz="700" dirty="0"/>
              <a:t>#0x12       ; Set track value ($12 is DIRECTORY track)</a:t>
            </a:r>
          </a:p>
          <a:p>
            <a:pPr marL="76200" lvl="0" indent="0">
              <a:buNone/>
            </a:pPr>
            <a:r>
              <a:rPr lang="en-US" sz="700" dirty="0"/>
              <a:t>LDA        #0xb0       ; Set command B0: Read in sector header</a:t>
            </a:r>
          </a:p>
          <a:p>
            <a:pPr marL="76200" lvl="0" indent="0">
              <a:buNone/>
            </a:pPr>
            <a:r>
              <a:rPr lang="en-US" sz="700" dirty="0"/>
              <a:t>JSR        FUN_04b6    ; Execute command $B0</a:t>
            </a:r>
          </a:p>
          <a:p>
            <a:pPr marL="76200" lvl="0" indent="0">
              <a:buNone/>
            </a:pPr>
            <a:r>
              <a:rPr lang="en-US" sz="700" dirty="0"/>
              <a:t>LDX        #0x12       ; Set track value ($12 is DIRECTORY track)</a:t>
            </a:r>
          </a:p>
          <a:p>
            <a:pPr marL="76200" lvl="0" indent="0">
              <a:buNone/>
            </a:pPr>
            <a:r>
              <a:rPr lang="en-US" sz="700" dirty="0"/>
              <a:t>LDY        #0x0        ; Set sector value ($0 contains the BAM)</a:t>
            </a:r>
          </a:p>
          <a:p>
            <a:pPr marL="76200" lvl="0" indent="0">
              <a:buNone/>
            </a:pPr>
            <a:r>
              <a:rPr lang="en-US" sz="700" dirty="0"/>
              <a:t>JSR        FUN_04b4    ; Execute command $80 (Read Sector)</a:t>
            </a:r>
          </a:p>
          <a:p>
            <a:pPr marL="76200" lvl="0" indent="0">
              <a:buNone/>
            </a:pPr>
            <a:r>
              <a:rPr lang="en-US" sz="700" dirty="0"/>
              <a:t>JSR        FUN_0600    ; Find 1st free block</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5" name="Google Shape;575;p46"/>
          <p:cNvSpPr/>
          <p:nvPr/>
        </p:nvSpPr>
        <p:spPr>
          <a:xfrm>
            <a:off x="6102853" y="697767"/>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ttangolo 8"/>
          <p:cNvSpPr/>
          <p:nvPr/>
        </p:nvSpPr>
        <p:spPr>
          <a:xfrm>
            <a:off x="6645009" y="808898"/>
            <a:ext cx="2492990" cy="400110"/>
          </a:xfrm>
          <a:prstGeom prst="rect">
            <a:avLst/>
          </a:prstGeom>
        </p:spPr>
        <p:txBody>
          <a:bodyPr wrap="none">
            <a:spAutoFit/>
          </a:bodyPr>
          <a:lstStyle/>
          <a:p>
            <a:r>
              <a:rPr lang="en-US" sz="1000" dirty="0" smtClean="0">
                <a:solidFill>
                  <a:schemeClr val="bg1"/>
                </a:solidFill>
                <a:latin typeface="Cousine" panose="02070409020205020404" pitchFamily="49" charset="0"/>
                <a:cs typeface="Cousine" panose="02070409020205020404" pitchFamily="49" charset="0"/>
              </a:rPr>
              <a:t>When Disk activity is detected</a:t>
            </a:r>
          </a:p>
          <a:p>
            <a:r>
              <a:rPr lang="en-US" sz="1000" dirty="0" smtClean="0">
                <a:solidFill>
                  <a:schemeClr val="bg1"/>
                </a:solidFill>
                <a:latin typeface="Cousine" panose="02070409020205020404" pitchFamily="49" charset="0"/>
                <a:cs typeface="Cousine" panose="02070409020205020404" pitchFamily="49" charset="0"/>
              </a:rPr>
              <a:t>Infection starts</a:t>
            </a:r>
            <a:endParaRPr lang="it-IT" sz="1000" dirty="0">
              <a:solidFill>
                <a:schemeClr val="bg1"/>
              </a:solidFill>
              <a:latin typeface="Cousine" panose="02070409020205020404" pitchFamily="49" charset="0"/>
              <a:cs typeface="Cousine" panose="02070409020205020404" pitchFamily="49" charset="0"/>
            </a:endParaRPr>
          </a:p>
        </p:txBody>
      </p:sp>
      <p:sp>
        <p:nvSpPr>
          <p:cNvPr id="13" name="Google Shape;575;p46"/>
          <p:cNvSpPr/>
          <p:nvPr/>
        </p:nvSpPr>
        <p:spPr>
          <a:xfrm>
            <a:off x="6102853" y="2270280"/>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ttangolo 13"/>
          <p:cNvSpPr/>
          <p:nvPr/>
        </p:nvSpPr>
        <p:spPr>
          <a:xfrm>
            <a:off x="6645009" y="2283667"/>
            <a:ext cx="2338537" cy="2246769"/>
          </a:xfrm>
          <a:prstGeom prst="rect">
            <a:avLst/>
          </a:prstGeom>
        </p:spPr>
        <p:txBody>
          <a:bodyPr wrap="square">
            <a:spAutoFit/>
          </a:bodyPr>
          <a:lstStyle/>
          <a:p>
            <a:r>
              <a:rPr lang="en-US" sz="1000" dirty="0">
                <a:solidFill>
                  <a:schemeClr val="bg1"/>
                </a:solidFill>
                <a:latin typeface="Cousine" panose="02070409020205020404" pitchFamily="49" charset="0"/>
                <a:cs typeface="Cousine" panose="02070409020205020404" pitchFamily="49" charset="0"/>
              </a:rPr>
              <a:t>FUN_0600 start to look on track 18 ($12) for the first free block. </a:t>
            </a:r>
            <a:endParaRPr lang="en-US" sz="1000" dirty="0" smtClean="0">
              <a:solidFill>
                <a:schemeClr val="bg1"/>
              </a:solidFill>
              <a:latin typeface="Cousine" panose="02070409020205020404" pitchFamily="49" charset="0"/>
              <a:cs typeface="Cousine" panose="02070409020205020404" pitchFamily="49" charset="0"/>
            </a:endParaRPr>
          </a:p>
          <a:p>
            <a:r>
              <a:rPr lang="en-US" sz="1000" dirty="0" smtClean="0">
                <a:solidFill>
                  <a:schemeClr val="bg1"/>
                </a:solidFill>
                <a:latin typeface="Cousine" panose="02070409020205020404" pitchFamily="49" charset="0"/>
                <a:cs typeface="Cousine" panose="02070409020205020404" pitchFamily="49" charset="0"/>
              </a:rPr>
              <a:t>The </a:t>
            </a:r>
            <a:r>
              <a:rPr lang="en-US" sz="1000" dirty="0">
                <a:solidFill>
                  <a:schemeClr val="bg1"/>
                </a:solidFill>
                <a:latin typeface="Cousine" panose="02070409020205020404" pitchFamily="49" charset="0"/>
                <a:cs typeface="Cousine" panose="02070409020205020404" pitchFamily="49" charset="0"/>
              </a:rPr>
              <a:t>search starts from the last sector of the track. This means that the Virus tries to hide itself in the last 3 Sectors of the DIRECTORY track which are likely to be free.</a:t>
            </a:r>
          </a:p>
          <a:p>
            <a:r>
              <a:rPr lang="en-US" sz="1000" dirty="0">
                <a:solidFill>
                  <a:schemeClr val="bg1"/>
                </a:solidFill>
                <a:latin typeface="Cousine" panose="02070409020205020404" pitchFamily="49" charset="0"/>
                <a:cs typeface="Cousine" panose="02070409020205020404" pitchFamily="49" charset="0"/>
              </a:rPr>
              <a:t>There are two other subsequent calls to FUN_0600 to find the needed space for Virus </a:t>
            </a:r>
            <a:r>
              <a:rPr lang="en-US" sz="1000" dirty="0" smtClean="0">
                <a:solidFill>
                  <a:schemeClr val="bg1"/>
                </a:solidFill>
                <a:latin typeface="Cousine" panose="02070409020205020404" pitchFamily="49" charset="0"/>
                <a:cs typeface="Cousine" panose="02070409020205020404" pitchFamily="49" charset="0"/>
              </a:rPr>
              <a:t>code.</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1404044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Disk activities</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smtClean="0"/>
          </a:p>
          <a:p>
            <a:pPr marL="76200" lvl="0" indent="0">
              <a:buNone/>
            </a:pPr>
            <a:endParaRPr lang="en-US" sz="700" dirty="0"/>
          </a:p>
          <a:p>
            <a:pPr marL="76200" lvl="0" indent="0">
              <a:buNone/>
            </a:pPr>
            <a:endParaRPr lang="en-US" sz="700" dirty="0" smtClean="0"/>
          </a:p>
          <a:p>
            <a:pPr marL="76200" lvl="0" indent="0">
              <a:buNone/>
            </a:pPr>
            <a:r>
              <a:rPr lang="en-US" sz="1600" dirty="0" smtClean="0"/>
              <a:t>LDX        </a:t>
            </a:r>
            <a:r>
              <a:rPr lang="en-US" sz="1600" dirty="0"/>
              <a:t>#0x12       ; Set track value ($12 is DIRECTORY track)</a:t>
            </a:r>
          </a:p>
          <a:p>
            <a:pPr marL="76200" lvl="0" indent="0">
              <a:buNone/>
            </a:pPr>
            <a:r>
              <a:rPr lang="en-US" sz="1600" dirty="0"/>
              <a:t>LDA        #0xb0       ; Set command B0: Read in sector header</a:t>
            </a:r>
          </a:p>
          <a:p>
            <a:pPr marL="76200" lvl="0" indent="0">
              <a:buNone/>
            </a:pPr>
            <a:r>
              <a:rPr lang="en-US" sz="1600" dirty="0"/>
              <a:t>JSR        FUN_04b6    ; Execute command $B0</a:t>
            </a:r>
          </a:p>
          <a:p>
            <a:pPr marL="76200" lvl="0" indent="0">
              <a:buNone/>
            </a:pPr>
            <a:r>
              <a:rPr lang="en-US" sz="1600" dirty="0"/>
              <a:t>LDX        #0x12       ; Set track value ($12 is DIRECTORY track)</a:t>
            </a:r>
          </a:p>
          <a:p>
            <a:pPr marL="76200" lvl="0" indent="0">
              <a:buNone/>
            </a:pPr>
            <a:r>
              <a:rPr lang="en-US" sz="1600" dirty="0"/>
              <a:t>LDY        #0x0        ; Set sector value ($0 contains the BAM)</a:t>
            </a:r>
          </a:p>
          <a:p>
            <a:pPr marL="76200" lvl="0" indent="0">
              <a:buNone/>
            </a:pPr>
            <a:r>
              <a:rPr lang="en-US" sz="1600" dirty="0"/>
              <a:t>JSR        FUN_04b4    ; Execute command $80 (Read Sector)</a:t>
            </a:r>
          </a:p>
          <a:p>
            <a:pPr marL="76200" lvl="0" indent="0">
              <a:buNone/>
            </a:pPr>
            <a:r>
              <a:rPr lang="en-US" sz="1600" dirty="0"/>
              <a:t>JSR        FUN_0600    ; Find 1st free block</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extLst>
      <p:ext uri="{BB962C8B-B14F-4D97-AF65-F5344CB8AC3E}">
        <p14:creationId xmlns:p14="http://schemas.microsoft.com/office/powerpoint/2010/main" val="31316320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FUN_600 1/2</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r>
              <a:rPr lang="en-US" sz="1400" dirty="0" smtClean="0"/>
              <a:t>FUN_0600 </a:t>
            </a:r>
            <a:endParaRPr lang="en-US" sz="1400" dirty="0"/>
          </a:p>
          <a:p>
            <a:pPr marL="76200" lvl="0" indent="0">
              <a:buNone/>
            </a:pPr>
            <a:r>
              <a:rPr lang="en-US" sz="1400" dirty="0"/>
              <a:t>    LDA        DAT_0348         ; # of free </a:t>
            </a:r>
            <a:r>
              <a:rPr lang="en-US" sz="1400" dirty="0" smtClean="0"/>
              <a:t>sector </a:t>
            </a:r>
            <a:r>
              <a:rPr lang="en-US" sz="1400" dirty="0"/>
              <a:t>on track 18 (directory)</a:t>
            </a:r>
          </a:p>
          <a:p>
            <a:pPr marL="76200" lvl="0" indent="0">
              <a:buNone/>
            </a:pPr>
            <a:r>
              <a:rPr lang="en-US" sz="1400" dirty="0"/>
              <a:t>    BEQ        LAB_0618         ; If no sectors are available...jump away</a:t>
            </a:r>
          </a:p>
          <a:p>
            <a:pPr marL="76200" lvl="0" indent="0">
              <a:buNone/>
            </a:pPr>
            <a:r>
              <a:rPr lang="en-US" sz="1400" dirty="0"/>
              <a:t>    DEC        DAT_0348</a:t>
            </a:r>
          </a:p>
          <a:p>
            <a:pPr marL="76200" lvl="0" indent="0">
              <a:buNone/>
            </a:pPr>
            <a:r>
              <a:rPr lang="en-US" sz="1400" dirty="0"/>
              <a:t>    LDY        #0x17</a:t>
            </a:r>
          </a:p>
          <a:p>
            <a:pPr marL="76200" lvl="0" indent="0">
              <a:buNone/>
            </a:pPr>
            <a:r>
              <a:rPr lang="en-US" sz="1400" dirty="0"/>
              <a:t>LAB_060a</a:t>
            </a:r>
          </a:p>
          <a:p>
            <a:pPr marL="76200" lvl="0" indent="0">
              <a:buNone/>
            </a:pPr>
            <a:r>
              <a:rPr lang="en-US" sz="1400" dirty="0"/>
              <a:t>    LDX        0x4d8,Y=&gt;DAT_04ef</a:t>
            </a:r>
          </a:p>
          <a:p>
            <a:pPr marL="76200" lvl="0" indent="0">
              <a:buNone/>
            </a:pPr>
            <a:r>
              <a:rPr lang="en-US" sz="1400" dirty="0"/>
              <a:t>    LDA        0x4c0,Y=&gt;DAT_04d7</a:t>
            </a:r>
          </a:p>
          <a:p>
            <a:pPr marL="76200" lvl="0" indent="0">
              <a:buNone/>
            </a:pPr>
            <a:endParaRPr lang="en-US" sz="1400" dirty="0"/>
          </a:p>
          <a:p>
            <a:pPr marL="76200" lvl="0" indent="0">
              <a:buNone/>
            </a:pPr>
            <a:r>
              <a:rPr lang="en-US" sz="1400" dirty="0"/>
              <a:t>    AND        0x348,X=&gt;DAT_034b  ;$034b = Bitmap of last 3 sector of track, $0348 # of free sector</a:t>
            </a:r>
          </a:p>
          <a:p>
            <a:pPr marL="76200" lvl="0" indent="0">
              <a:buNone/>
            </a:pPr>
            <a:r>
              <a:rPr lang="en-US" sz="1400" dirty="0"/>
              <a:t>    BNE        LAB_061d</a:t>
            </a:r>
          </a:p>
          <a:p>
            <a:pPr marL="76200" lvl="0" indent="0">
              <a:buNone/>
            </a:pPr>
            <a:r>
              <a:rPr lang="en-US" sz="1400" dirty="0"/>
              <a:t>    DEY</a:t>
            </a:r>
          </a:p>
          <a:p>
            <a:pPr marL="76200" lvl="0" indent="0">
              <a:buNone/>
            </a:pPr>
            <a:r>
              <a:rPr lang="en-US" sz="1400" dirty="0"/>
              <a:t>    BNE        </a:t>
            </a:r>
            <a:r>
              <a:rPr lang="en-US" sz="1400" dirty="0" smtClean="0"/>
              <a:t>LAB_060a</a:t>
            </a:r>
            <a:endParaRPr lang="en-US" sz="1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42874344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FUN_600 2/2</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1400" dirty="0" smtClean="0"/>
          </a:p>
          <a:p>
            <a:pPr marL="76200" lvl="0" indent="0">
              <a:buNone/>
            </a:pPr>
            <a:r>
              <a:rPr lang="en-US" sz="1400" dirty="0" smtClean="0"/>
              <a:t>LAB_0618</a:t>
            </a:r>
          </a:p>
          <a:p>
            <a:pPr marL="76200" lvl="0" indent="0">
              <a:buNone/>
            </a:pPr>
            <a:r>
              <a:rPr lang="en-US" sz="1400" dirty="0" smtClean="0"/>
              <a:t>    LDY        #0xff              ; No sector free</a:t>
            </a:r>
          </a:p>
          <a:p>
            <a:pPr marL="76200" lvl="0" indent="0">
              <a:buNone/>
            </a:pPr>
            <a:r>
              <a:rPr lang="en-US" sz="1400" dirty="0" smtClean="0"/>
              <a:t>    LDX        #0x0               ; Set to 0, checked in the caller</a:t>
            </a:r>
          </a:p>
          <a:p>
            <a:pPr marL="76200" lvl="0" indent="0">
              <a:buNone/>
            </a:pPr>
            <a:r>
              <a:rPr lang="en-US" sz="1400" dirty="0" smtClean="0"/>
              <a:t>    RTS</a:t>
            </a:r>
          </a:p>
          <a:p>
            <a:pPr marL="76200" lvl="0" indent="0">
              <a:buNone/>
            </a:pPr>
            <a:r>
              <a:rPr lang="en-US" sz="1400" dirty="0" smtClean="0"/>
              <a:t>LAB_061d</a:t>
            </a:r>
          </a:p>
          <a:p>
            <a:pPr marL="76200" lvl="0" indent="0">
              <a:buNone/>
            </a:pPr>
            <a:r>
              <a:rPr lang="en-US" sz="1400" dirty="0" smtClean="0"/>
              <a:t>    LDA        0x348,X=&gt;DAT_034b</a:t>
            </a:r>
          </a:p>
          <a:p>
            <a:pPr marL="76200" lvl="0" indent="0">
              <a:buNone/>
            </a:pPr>
            <a:r>
              <a:rPr lang="en-US" sz="1400" dirty="0" smtClean="0"/>
              <a:t>    EOR        0x4c0,Y=&gt;DAT_04d7                                </a:t>
            </a:r>
          </a:p>
          <a:p>
            <a:pPr marL="76200" lvl="0" indent="0">
              <a:buNone/>
            </a:pPr>
            <a:r>
              <a:rPr lang="en-US" sz="1400" dirty="0" smtClean="0"/>
              <a:t>    STA        0x348,X=&gt;DAT_034b  ; Mark BAM bits as used</a:t>
            </a:r>
          </a:p>
          <a:p>
            <a:pPr marL="76200" lvl="0" indent="0">
              <a:buNone/>
            </a:pPr>
            <a:r>
              <a:rPr lang="en-US" sz="1400" dirty="0" smtClean="0"/>
              <a:t>    LDX        #0x12</a:t>
            </a:r>
          </a:p>
          <a:p>
            <a:pPr marL="76200" lvl="0" indent="0">
              <a:buNone/>
            </a:pPr>
            <a:r>
              <a:rPr lang="en-US" sz="1400" dirty="0" smtClean="0"/>
              <a:t>    RTS</a:t>
            </a:r>
            <a:endParaRPr lang="en-US" sz="14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5014623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smtClean="0"/>
          </a:p>
          <a:p>
            <a:pPr marL="76200" lvl="0" indent="0">
              <a:buNone/>
            </a:pPr>
            <a:endParaRPr lang="en-US" sz="700" dirty="0"/>
          </a:p>
          <a:p>
            <a:pPr marL="76200" lvl="0" indent="0">
              <a:buNone/>
            </a:pPr>
            <a:r>
              <a:rPr lang="en-US" sz="700" dirty="0"/>
              <a:t>LDX        DAT_0300      ; Load first byte of read buffer ($0300)</a:t>
            </a:r>
          </a:p>
          <a:p>
            <a:pPr marL="76200" lvl="0" indent="0">
              <a:buNone/>
            </a:pPr>
            <a:r>
              <a:rPr lang="en-US" sz="700" dirty="0"/>
              <a:t>LDY        DAT_0301      ; Load second byte of read buffer </a:t>
            </a:r>
          </a:p>
          <a:p>
            <a:pPr marL="76200" lvl="0" indent="0">
              <a:buNone/>
            </a:pPr>
            <a:r>
              <a:rPr lang="en-US" sz="700" dirty="0"/>
              <a:t>JSR        FUN_04b4      ; Load the first DIRECTORY sector</a:t>
            </a:r>
          </a:p>
          <a:p>
            <a:pPr marL="76200" lvl="0" indent="0">
              <a:buNone/>
            </a:pPr>
            <a:r>
              <a:rPr lang="en-US" sz="700" dirty="0"/>
              <a:t>LDX        #0x0</a:t>
            </a:r>
          </a:p>
          <a:p>
            <a:pPr marL="76200" lvl="0" indent="0">
              <a:buNone/>
            </a:pPr>
            <a:r>
              <a:rPr lang="en-US" sz="700" dirty="0"/>
              <a:t>      LAB_0634:</a:t>
            </a:r>
          </a:p>
          <a:p>
            <a:pPr marL="76200" lvl="0" indent="0">
              <a:buNone/>
            </a:pPr>
            <a:r>
              <a:rPr lang="en-US" sz="700" dirty="0"/>
              <a:t>LDA        DAT_0302,X    ; Load the file type (3rd byte) of the first file saved on disk</a:t>
            </a:r>
          </a:p>
          <a:p>
            <a:pPr marL="76200" lvl="0" indent="0">
              <a:buNone/>
            </a:pPr>
            <a:r>
              <a:rPr lang="en-US" sz="700" dirty="0"/>
              <a:t>AND        #0xf</a:t>
            </a:r>
          </a:p>
          <a:p>
            <a:pPr marL="76200" lvl="0" indent="0">
              <a:buNone/>
            </a:pPr>
            <a:r>
              <a:rPr lang="en-US" sz="700" dirty="0"/>
              <a:t>CMP        #0x2          ; Check the file type. $02 is PRG</a:t>
            </a:r>
          </a:p>
          <a:p>
            <a:pPr marL="76200" lvl="0" indent="0">
              <a:buNone/>
            </a:pPr>
            <a:r>
              <a:rPr lang="en-US" sz="700" dirty="0"/>
              <a:t>BNE        LAB_065c</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5" name="Google Shape;575;p46"/>
          <p:cNvSpPr/>
          <p:nvPr/>
        </p:nvSpPr>
        <p:spPr>
          <a:xfrm>
            <a:off x="6102853" y="697767"/>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ttangolo 8"/>
          <p:cNvSpPr/>
          <p:nvPr/>
        </p:nvSpPr>
        <p:spPr>
          <a:xfrm>
            <a:off x="6644444" y="721314"/>
            <a:ext cx="2339102" cy="400110"/>
          </a:xfrm>
          <a:prstGeom prst="rect">
            <a:avLst/>
          </a:prstGeom>
        </p:spPr>
        <p:txBody>
          <a:bodyPr wrap="none">
            <a:spAutoFit/>
          </a:bodyPr>
          <a:lstStyle/>
          <a:p>
            <a:r>
              <a:rPr lang="en-US" sz="1000" dirty="0" err="1">
                <a:solidFill>
                  <a:schemeClr val="bg1"/>
                </a:solidFill>
                <a:latin typeface="Cousine" panose="02070409020205020404" pitchFamily="49" charset="0"/>
                <a:cs typeface="Cousine" panose="02070409020205020404" pitchFamily="49" charset="0"/>
              </a:rPr>
              <a:t>Bu£a</a:t>
            </a:r>
            <a:r>
              <a:rPr lang="en-US" sz="1000" dirty="0">
                <a:solidFill>
                  <a:schemeClr val="bg1"/>
                </a:solidFill>
                <a:latin typeface="Cousine" panose="02070409020205020404" pitchFamily="49" charset="0"/>
                <a:cs typeface="Cousine" panose="02070409020205020404" pitchFamily="49" charset="0"/>
              </a:rPr>
              <a:t> wants to find a way to </a:t>
            </a:r>
          </a:p>
          <a:p>
            <a:r>
              <a:rPr lang="en-US" sz="1000" dirty="0">
                <a:solidFill>
                  <a:schemeClr val="bg1"/>
                </a:solidFill>
                <a:latin typeface="Cousine" panose="02070409020205020404" pitchFamily="49" charset="0"/>
                <a:cs typeface="Cousine" panose="02070409020205020404" pitchFamily="49" charset="0"/>
              </a:rPr>
              <a:t>b</a:t>
            </a:r>
            <a:r>
              <a:rPr lang="en-US" sz="1000" dirty="0" smtClean="0">
                <a:solidFill>
                  <a:schemeClr val="bg1"/>
                </a:solidFill>
                <a:latin typeface="Cousine" panose="02070409020205020404" pitchFamily="49" charset="0"/>
                <a:cs typeface="Cousine" panose="02070409020205020404" pitchFamily="49" charset="0"/>
              </a:rPr>
              <a:t>e re-executed</a:t>
            </a:r>
            <a:endParaRPr lang="it-IT" sz="1000" dirty="0">
              <a:solidFill>
                <a:schemeClr val="bg1"/>
              </a:solidFill>
              <a:latin typeface="Cousine" panose="02070409020205020404" pitchFamily="49" charset="0"/>
              <a:cs typeface="Cousine" panose="02070409020205020404" pitchFamily="49" charset="0"/>
            </a:endParaRPr>
          </a:p>
        </p:txBody>
      </p:sp>
      <p:sp>
        <p:nvSpPr>
          <p:cNvPr id="13" name="Google Shape;575;p46"/>
          <p:cNvSpPr/>
          <p:nvPr/>
        </p:nvSpPr>
        <p:spPr>
          <a:xfrm>
            <a:off x="6102853" y="2270280"/>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ttangolo 13"/>
          <p:cNvSpPr/>
          <p:nvPr/>
        </p:nvSpPr>
        <p:spPr>
          <a:xfrm>
            <a:off x="6645009" y="2283667"/>
            <a:ext cx="2338537" cy="1938992"/>
          </a:xfrm>
          <a:prstGeom prst="rect">
            <a:avLst/>
          </a:prstGeom>
        </p:spPr>
        <p:txBody>
          <a:bodyPr wrap="square">
            <a:spAutoFit/>
          </a:bodyPr>
          <a:lstStyle/>
          <a:p>
            <a:r>
              <a:rPr lang="en-US" sz="1000" dirty="0" smtClean="0">
                <a:solidFill>
                  <a:schemeClr val="bg1"/>
                </a:solidFill>
                <a:latin typeface="Cousine" panose="02070409020205020404" pitchFamily="49" charset="0"/>
                <a:cs typeface="Cousine" panose="02070409020205020404" pitchFamily="49" charset="0"/>
              </a:rPr>
              <a:t>It </a:t>
            </a:r>
            <a:r>
              <a:rPr lang="en-US" sz="1000" dirty="0">
                <a:solidFill>
                  <a:schemeClr val="bg1"/>
                </a:solidFill>
                <a:latin typeface="Cousine" panose="02070409020205020404" pitchFamily="49" charset="0"/>
                <a:cs typeface="Cousine" panose="02070409020205020404" pitchFamily="49" charset="0"/>
              </a:rPr>
              <a:t>starts a flow to find a program (PRG file) saved on </a:t>
            </a:r>
            <a:r>
              <a:rPr lang="en-US" sz="1000" dirty="0" smtClean="0">
                <a:solidFill>
                  <a:schemeClr val="bg1"/>
                </a:solidFill>
                <a:latin typeface="Cousine" panose="02070409020205020404" pitchFamily="49" charset="0"/>
                <a:cs typeface="Cousine" panose="02070409020205020404" pitchFamily="49" charset="0"/>
              </a:rPr>
              <a:t>disk.</a:t>
            </a:r>
          </a:p>
          <a:p>
            <a:endParaRPr lang="en-US" sz="1000" dirty="0">
              <a:solidFill>
                <a:schemeClr val="bg1"/>
              </a:solidFill>
              <a:latin typeface="Cousine" panose="02070409020205020404" pitchFamily="49" charset="0"/>
              <a:cs typeface="Cousine" panose="02070409020205020404" pitchFamily="49" charset="0"/>
            </a:endParaRPr>
          </a:p>
          <a:p>
            <a:r>
              <a:rPr lang="en-US" sz="1000" dirty="0">
                <a:solidFill>
                  <a:schemeClr val="bg1"/>
                </a:solidFill>
                <a:latin typeface="Cousine" panose="02070409020205020404" pitchFamily="49" charset="0"/>
                <a:cs typeface="Cousine" panose="02070409020205020404" pitchFamily="49" charset="0"/>
              </a:rPr>
              <a:t>If no files are found (empty disk), the disk is just renamed with name "BU£A RULES" and the Virus is not written to the disk (even if the free blocks found are marked as used, may be a bug?).</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3705843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…BUT THERE IS MORE…</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dirty="0"/>
          </a:p>
          <a:p>
            <a:pPr marL="0" lvl="0" indent="0">
              <a:buNone/>
            </a:pPr>
            <a:r>
              <a:rPr lang="en-US" dirty="0"/>
              <a:t>The deep technical review of these </a:t>
            </a:r>
            <a:r>
              <a:rPr lang="en-US" dirty="0" smtClean="0"/>
              <a:t>old software </a:t>
            </a:r>
            <a:r>
              <a:rPr lang="en-US" dirty="0"/>
              <a:t>can be illuminating and really helpful to understand our current reality in security </a:t>
            </a:r>
            <a:r>
              <a:rPr lang="en-US" dirty="0" smtClean="0"/>
              <a:t>field and getting new point of view.</a:t>
            </a:r>
          </a:p>
          <a:p>
            <a:pPr marL="0" lvl="0" indent="0">
              <a:buNone/>
            </a:pPr>
            <a:endParaRPr lang="en-US" dirty="0"/>
          </a:p>
          <a:p>
            <a:pPr marL="0" lvl="0" indent="0">
              <a:buNone/>
            </a:pPr>
            <a:r>
              <a:rPr lang="en-US" dirty="0" smtClean="0"/>
              <a:t>Remember: we are speaking about “few  hundreds bytes” software.</a:t>
            </a:r>
            <a:r>
              <a:rPr lang="en" dirty="0" smtClean="0"/>
              <a:t> </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7068044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PRG file loop</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smtClean="0"/>
          </a:p>
          <a:p>
            <a:pPr marL="76200" lvl="0" indent="0">
              <a:buNone/>
            </a:pPr>
            <a:endParaRPr lang="en-US" sz="700" dirty="0"/>
          </a:p>
          <a:p>
            <a:pPr marL="76200" lvl="0" indent="0">
              <a:buNone/>
            </a:pPr>
            <a:r>
              <a:rPr lang="en-US" sz="1700" dirty="0"/>
              <a:t>LDX        DAT_0300      ; </a:t>
            </a:r>
            <a:r>
              <a:rPr lang="en-US" sz="1400" dirty="0"/>
              <a:t>Load first byte of read buffer ($0300)</a:t>
            </a:r>
          </a:p>
          <a:p>
            <a:pPr marL="76200" lvl="0" indent="0">
              <a:buNone/>
            </a:pPr>
            <a:r>
              <a:rPr lang="en-US" sz="1700" dirty="0"/>
              <a:t>LDY        DAT_0301      ; </a:t>
            </a:r>
            <a:r>
              <a:rPr lang="en-US" sz="1400" dirty="0"/>
              <a:t>Load second byte of read buffer </a:t>
            </a:r>
          </a:p>
          <a:p>
            <a:pPr marL="76200" lvl="0" indent="0">
              <a:buNone/>
            </a:pPr>
            <a:r>
              <a:rPr lang="en-US" sz="1700" dirty="0"/>
              <a:t>JSR        FUN_04b4      ; </a:t>
            </a:r>
            <a:r>
              <a:rPr lang="en-US" sz="1400" dirty="0"/>
              <a:t>Load the first DIRECTORY sector</a:t>
            </a:r>
          </a:p>
          <a:p>
            <a:pPr marL="76200" lvl="0" indent="0">
              <a:buNone/>
            </a:pPr>
            <a:r>
              <a:rPr lang="en-US" sz="1700" dirty="0"/>
              <a:t>LDX        #0x0</a:t>
            </a:r>
          </a:p>
          <a:p>
            <a:pPr marL="76200" lvl="0" indent="0">
              <a:buNone/>
            </a:pPr>
            <a:r>
              <a:rPr lang="en-US" sz="1700" dirty="0"/>
              <a:t>      LAB_0634:</a:t>
            </a:r>
          </a:p>
          <a:p>
            <a:pPr marL="76200" lvl="0" indent="0">
              <a:buNone/>
            </a:pPr>
            <a:r>
              <a:rPr lang="en-US" sz="1700" dirty="0"/>
              <a:t>LDA        DAT_0302,X    ; </a:t>
            </a:r>
            <a:r>
              <a:rPr lang="en-US" sz="1400" dirty="0"/>
              <a:t>Load the file type (3rd byte) of the first </a:t>
            </a:r>
            <a:r>
              <a:rPr lang="en-US" sz="1400" dirty="0" smtClean="0"/>
              <a:t>              			        file </a:t>
            </a:r>
            <a:r>
              <a:rPr lang="en-US" sz="1400" dirty="0"/>
              <a:t>saved on disk</a:t>
            </a:r>
          </a:p>
          <a:p>
            <a:pPr marL="76200" lvl="0" indent="0">
              <a:buNone/>
            </a:pPr>
            <a:r>
              <a:rPr lang="en-US" sz="1700" dirty="0"/>
              <a:t>AND        #0xf</a:t>
            </a:r>
          </a:p>
          <a:p>
            <a:pPr marL="76200" lvl="0" indent="0">
              <a:buNone/>
            </a:pPr>
            <a:r>
              <a:rPr lang="en-US" sz="1700" dirty="0"/>
              <a:t>CMP        #0x2          ; </a:t>
            </a:r>
            <a:r>
              <a:rPr lang="en-US" sz="1400" dirty="0"/>
              <a:t>Check the file type. $02 is PRG</a:t>
            </a:r>
          </a:p>
          <a:p>
            <a:pPr marL="76200" lvl="0" indent="0">
              <a:buNone/>
            </a:pPr>
            <a:r>
              <a:rPr lang="en-US" sz="1700" dirty="0"/>
              <a:t>BNE        LAB_065c</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22360578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smtClean="0"/>
          </a:p>
          <a:p>
            <a:pPr marL="76200" lvl="0" indent="0">
              <a:buNone/>
            </a:pPr>
            <a:endParaRPr lang="en-US" sz="700" dirty="0"/>
          </a:p>
          <a:p>
            <a:pPr marL="76200" lvl="0" indent="0">
              <a:buNone/>
            </a:pPr>
            <a:r>
              <a:rPr lang="en-US" sz="700" dirty="0"/>
              <a:t>LDA        DAT_0303,X        ; Load Track of the first sector of file</a:t>
            </a:r>
          </a:p>
          <a:p>
            <a:pPr marL="76200" lvl="0" indent="0">
              <a:buNone/>
            </a:pPr>
            <a:r>
              <a:rPr lang="en-US" sz="700" dirty="0"/>
              <a:t>CMP        #0x12             ; Check if it points to DIRECTORY </a:t>
            </a:r>
          </a:p>
          <a:p>
            <a:pPr marL="76200" lvl="0" indent="0">
              <a:buNone/>
            </a:pPr>
            <a:r>
              <a:rPr lang="en-US" sz="700" dirty="0"/>
              <a:t>BEQ        LAB_065c          ; Already infected, exits</a:t>
            </a:r>
          </a:p>
          <a:p>
            <a:pPr marL="76200" lvl="0" indent="0">
              <a:buNone/>
            </a:pPr>
            <a:r>
              <a:rPr lang="en-US" sz="700" dirty="0"/>
              <a:t>STA        B4_TRACK_000E     ; Store Track number in buffer #4</a:t>
            </a:r>
          </a:p>
          <a:p>
            <a:pPr marL="76200" lvl="0" indent="0">
              <a:buNone/>
            </a:pPr>
            <a:r>
              <a:rPr lang="en-US" sz="700" dirty="0"/>
              <a:t>LDA        DAT_0304,X        ; Load Sector number of file</a:t>
            </a:r>
          </a:p>
          <a:p>
            <a:pPr marL="76200" lvl="0" indent="0">
              <a:buNone/>
            </a:pPr>
            <a:r>
              <a:rPr lang="en-US" sz="700" dirty="0"/>
              <a:t>STA        B4_SECTOR_000F    ; Store sector number in buffer #4</a:t>
            </a:r>
          </a:p>
          <a:p>
            <a:pPr marL="76200" lvl="0" indent="0">
              <a:buNone/>
            </a:pPr>
            <a:r>
              <a:rPr lang="en-US" sz="700" dirty="0"/>
              <a:t>LDA        B1_TRACK_0008     ; Load Track # of saved virus ($12)</a:t>
            </a:r>
          </a:p>
          <a:p>
            <a:pPr marL="76200" lvl="0" indent="0">
              <a:buNone/>
            </a:pPr>
            <a:r>
              <a:rPr lang="en-US" sz="700" dirty="0"/>
              <a:t>STA        DAT_0303,X        ; Store it instead of the previous</a:t>
            </a:r>
          </a:p>
          <a:p>
            <a:pPr marL="76200" lvl="0" indent="0">
              <a:buNone/>
            </a:pPr>
            <a:r>
              <a:rPr lang="en-US" sz="700" dirty="0"/>
              <a:t>LDA        B1_SECTOR_0009    ; Load Sector # of saved virus code</a:t>
            </a:r>
          </a:p>
          <a:p>
            <a:pPr marL="76200" lvl="0" indent="0">
              <a:buNone/>
            </a:pPr>
            <a:r>
              <a:rPr lang="en-US" sz="700" dirty="0"/>
              <a:t>STA        DAT_0304,X        ; Store it instead of the previous</a:t>
            </a:r>
          </a:p>
          <a:p>
            <a:pPr marL="76200" lvl="0" indent="0">
              <a:buNone/>
            </a:pPr>
            <a:r>
              <a:rPr lang="en-US" sz="700" dirty="0"/>
              <a:t>LDA        #0x90             ; Now save the sector to disk</a:t>
            </a:r>
          </a:p>
          <a:p>
            <a:pPr marL="76200" lvl="0" indent="0">
              <a:buNone/>
            </a:pPr>
            <a:r>
              <a:rPr lang="en-US" sz="700" dirty="0"/>
              <a:t>JSR        FUN_04b9          </a:t>
            </a:r>
          </a:p>
          <a:p>
            <a:pPr marL="76200" lvl="0" indent="0">
              <a:buNone/>
            </a:pPr>
            <a:r>
              <a:rPr lang="en-US" sz="700" dirty="0"/>
              <a:t>CLC                          ; Clear carry for returning the result</a:t>
            </a:r>
          </a:p>
          <a:p>
            <a:pPr marL="76200" lvl="0" indent="0">
              <a:buNone/>
            </a:pPr>
            <a:r>
              <a:rPr lang="en-US" sz="700" dirty="0"/>
              <a:t>RTS</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5" name="Google Shape;575;p46"/>
          <p:cNvSpPr/>
          <p:nvPr/>
        </p:nvSpPr>
        <p:spPr>
          <a:xfrm>
            <a:off x="6102853" y="697767"/>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Rettangolo 8"/>
          <p:cNvSpPr/>
          <p:nvPr/>
        </p:nvSpPr>
        <p:spPr>
          <a:xfrm>
            <a:off x="6644445" y="721314"/>
            <a:ext cx="2339102" cy="553998"/>
          </a:xfrm>
          <a:prstGeom prst="rect">
            <a:avLst/>
          </a:prstGeom>
        </p:spPr>
        <p:txBody>
          <a:bodyPr wrap="square">
            <a:spAutoFit/>
          </a:bodyPr>
          <a:lstStyle/>
          <a:p>
            <a:r>
              <a:rPr lang="en-US" sz="1000" dirty="0">
                <a:solidFill>
                  <a:schemeClr val="bg1"/>
                </a:solidFill>
                <a:latin typeface="Cousine" panose="02070409020205020404" pitchFamily="49" charset="0"/>
                <a:cs typeface="Cousine" panose="02070409020205020404" pitchFamily="49" charset="0"/>
              </a:rPr>
              <a:t>If the PRG file has been </a:t>
            </a:r>
            <a:endParaRPr lang="en-US" sz="1000" dirty="0" smtClean="0">
              <a:solidFill>
                <a:schemeClr val="bg1"/>
              </a:solidFill>
              <a:latin typeface="Cousine" panose="02070409020205020404" pitchFamily="49" charset="0"/>
              <a:cs typeface="Cousine" panose="02070409020205020404" pitchFamily="49" charset="0"/>
            </a:endParaRPr>
          </a:p>
          <a:p>
            <a:r>
              <a:rPr lang="en-US" sz="1000" dirty="0" smtClean="0">
                <a:solidFill>
                  <a:schemeClr val="bg1"/>
                </a:solidFill>
                <a:latin typeface="Cousine" panose="02070409020205020404" pitchFamily="49" charset="0"/>
                <a:cs typeface="Cousine" panose="02070409020205020404" pitchFamily="49" charset="0"/>
              </a:rPr>
              <a:t>found</a:t>
            </a:r>
            <a:r>
              <a:rPr lang="en-US" sz="1000" dirty="0">
                <a:solidFill>
                  <a:schemeClr val="bg1"/>
                </a:solidFill>
                <a:latin typeface="Cousine" panose="02070409020205020404" pitchFamily="49" charset="0"/>
                <a:cs typeface="Cousine" panose="02070409020205020404" pitchFamily="49" charset="0"/>
              </a:rPr>
              <a:t>, the real infection takes place</a:t>
            </a:r>
            <a:endParaRPr lang="it-IT" sz="1000" dirty="0">
              <a:solidFill>
                <a:schemeClr val="bg1"/>
              </a:solidFill>
              <a:latin typeface="Cousine" panose="02070409020205020404" pitchFamily="49" charset="0"/>
              <a:cs typeface="Cousine" panose="02070409020205020404" pitchFamily="49" charset="0"/>
            </a:endParaRPr>
          </a:p>
        </p:txBody>
      </p:sp>
      <p:sp>
        <p:nvSpPr>
          <p:cNvPr id="13" name="Google Shape;575;p46"/>
          <p:cNvSpPr/>
          <p:nvPr/>
        </p:nvSpPr>
        <p:spPr>
          <a:xfrm>
            <a:off x="6102853" y="2270280"/>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ttangolo 13"/>
          <p:cNvSpPr/>
          <p:nvPr/>
        </p:nvSpPr>
        <p:spPr>
          <a:xfrm>
            <a:off x="6645009" y="2283667"/>
            <a:ext cx="2338537" cy="1631216"/>
          </a:xfrm>
          <a:prstGeom prst="rect">
            <a:avLst/>
          </a:prstGeom>
        </p:spPr>
        <p:txBody>
          <a:bodyPr wrap="square">
            <a:spAutoFit/>
          </a:bodyPr>
          <a:lstStyle/>
          <a:p>
            <a:r>
              <a:rPr lang="en-US" sz="1000" dirty="0" smtClean="0">
                <a:solidFill>
                  <a:schemeClr val="bg1"/>
                </a:solidFill>
                <a:latin typeface="Cousine" panose="02070409020205020404" pitchFamily="49" charset="0"/>
                <a:cs typeface="Cousine" panose="02070409020205020404" pitchFamily="49" charset="0"/>
              </a:rPr>
              <a:t>The </a:t>
            </a:r>
            <a:r>
              <a:rPr lang="en-US" sz="1000" dirty="0">
                <a:solidFill>
                  <a:schemeClr val="bg1"/>
                </a:solidFill>
                <a:latin typeface="Cousine" panose="02070409020205020404" pitchFamily="49" charset="0"/>
                <a:cs typeface="Cousine" panose="02070409020205020404" pitchFamily="49" charset="0"/>
              </a:rPr>
              <a:t>first sector file pointer is replaced with the sector of the Virus, saved on DIRECTORY Track. Then the last sector of Virus is pointed to the original PRG sector, trying to keep the PRG file working (even if this does not look always successful).</a:t>
            </a:r>
            <a:endParaRPr lang="it-IT" sz="1000" dirty="0">
              <a:solidFill>
                <a:schemeClr val="bg1"/>
              </a:solidFill>
              <a:latin typeface="Cousine" panose="02070409020205020404" pitchFamily="49" charset="0"/>
              <a:cs typeface="Cousine" panose="02070409020205020404" pitchFamily="49" charset="0"/>
            </a:endParaRPr>
          </a:p>
        </p:txBody>
      </p:sp>
    </p:spTree>
    <p:extLst>
      <p:ext uri="{BB962C8B-B14F-4D97-AF65-F5344CB8AC3E}">
        <p14:creationId xmlns:p14="http://schemas.microsoft.com/office/powerpoint/2010/main" val="36009087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Check </a:t>
            </a:r>
            <a:r>
              <a:rPr lang="en-US" dirty="0" smtClean="0"/>
              <a:t>if already infected</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smtClean="0"/>
          </a:p>
          <a:p>
            <a:pPr marL="76200" lvl="0" indent="0">
              <a:buNone/>
            </a:pPr>
            <a:endParaRPr lang="en-US" sz="700" dirty="0"/>
          </a:p>
          <a:p>
            <a:pPr marL="76200" lvl="0" indent="0">
              <a:buNone/>
            </a:pPr>
            <a:r>
              <a:rPr lang="en-US" sz="1800" dirty="0"/>
              <a:t>LDA        DAT_0303,X  </a:t>
            </a:r>
            <a:r>
              <a:rPr lang="en-US" sz="1800" dirty="0" smtClean="0"/>
              <a:t>; </a:t>
            </a:r>
            <a:r>
              <a:rPr lang="en-US" sz="1800" dirty="0"/>
              <a:t>Load Track of the first sector of </a:t>
            </a:r>
            <a:r>
              <a:rPr lang="en-US" sz="1800" dirty="0" smtClean="0"/>
              <a:t>	                   file</a:t>
            </a:r>
            <a:endParaRPr lang="en-US" sz="1800" dirty="0"/>
          </a:p>
          <a:p>
            <a:pPr marL="76200" lvl="0" indent="0">
              <a:buNone/>
            </a:pPr>
            <a:r>
              <a:rPr lang="en-US" sz="1800" dirty="0"/>
              <a:t>CMP        #0x12       </a:t>
            </a:r>
            <a:r>
              <a:rPr lang="en-US" sz="1800" dirty="0" smtClean="0"/>
              <a:t>; </a:t>
            </a:r>
            <a:r>
              <a:rPr lang="en-US" sz="1800" dirty="0"/>
              <a:t>Check if it points to DIRECTORY </a:t>
            </a:r>
          </a:p>
          <a:p>
            <a:pPr marL="76200" lvl="0" indent="0">
              <a:buNone/>
            </a:pPr>
            <a:r>
              <a:rPr lang="en-US" sz="1800" dirty="0"/>
              <a:t>BEQ        LAB_065c    </a:t>
            </a:r>
            <a:r>
              <a:rPr lang="en-US" sz="1800" dirty="0" smtClean="0"/>
              <a:t>; </a:t>
            </a:r>
            <a:r>
              <a:rPr lang="en-US" sz="1800" dirty="0"/>
              <a:t>Already infected, </a:t>
            </a:r>
            <a:r>
              <a:rPr lang="en-US" sz="1800" dirty="0" smtClean="0"/>
              <a:t>exits</a:t>
            </a:r>
            <a:endParaRPr lang="en-US" sz="18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510542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CODE SNIPPET: Infect!</a:t>
            </a:r>
            <a:endParaRPr dirty="0"/>
          </a:p>
        </p:txBody>
      </p:sp>
      <p:sp>
        <p:nvSpPr>
          <p:cNvPr id="110" name="Google Shape;110;p16"/>
          <p:cNvSpPr txBox="1">
            <a:spLocks noGrp="1"/>
          </p:cNvSpPr>
          <p:nvPr>
            <p:ph type="body" idx="1"/>
          </p:nvPr>
        </p:nvSpPr>
        <p:spPr>
          <a:xfrm>
            <a:off x="343225" y="850167"/>
            <a:ext cx="8290800" cy="3639000"/>
          </a:xfrm>
          <a:prstGeom prst="rect">
            <a:avLst/>
          </a:prstGeom>
        </p:spPr>
        <p:txBody>
          <a:bodyPr spcFirstLastPara="1" wrap="square" lIns="91425" tIns="91425" rIns="91425" bIns="91425" anchor="t" anchorCtr="0">
            <a:noAutofit/>
          </a:bodyPr>
          <a:lstStyle/>
          <a:p>
            <a:pPr marL="76200" lvl="0" indent="0">
              <a:buNone/>
            </a:pPr>
            <a:endParaRPr lang="en-US" sz="700" dirty="0"/>
          </a:p>
          <a:p>
            <a:pPr marL="76200" lvl="0" indent="0">
              <a:buNone/>
            </a:pPr>
            <a:r>
              <a:rPr lang="en-US" sz="1600" dirty="0" smtClean="0"/>
              <a:t>STA        </a:t>
            </a:r>
            <a:r>
              <a:rPr lang="en-US" sz="1600" dirty="0"/>
              <a:t>B4_TRACK_000E     ; Store Track number in buffer #4</a:t>
            </a:r>
          </a:p>
          <a:p>
            <a:pPr marL="76200" lvl="0" indent="0">
              <a:buNone/>
            </a:pPr>
            <a:r>
              <a:rPr lang="en-US" sz="1600" dirty="0"/>
              <a:t>LDA        DAT_0304,X        ; Load Sector number of file</a:t>
            </a:r>
          </a:p>
          <a:p>
            <a:pPr marL="76200" lvl="0" indent="0">
              <a:buNone/>
            </a:pPr>
            <a:r>
              <a:rPr lang="en-US" sz="1600" dirty="0"/>
              <a:t>STA        B4_SECTOR_000F    ; Store sector number in buffer #4</a:t>
            </a:r>
          </a:p>
          <a:p>
            <a:pPr marL="76200" lvl="0" indent="0">
              <a:buNone/>
            </a:pPr>
            <a:r>
              <a:rPr lang="en-US" sz="1600" dirty="0"/>
              <a:t>LDA        B1_TRACK_0008     ; Load Track # of saved virus ($12)</a:t>
            </a:r>
          </a:p>
          <a:p>
            <a:pPr marL="76200" lvl="0" indent="0">
              <a:buNone/>
            </a:pPr>
            <a:r>
              <a:rPr lang="en-US" sz="1600" dirty="0"/>
              <a:t>STA        DAT_0303,X        ; Store it instead of the previous</a:t>
            </a:r>
          </a:p>
          <a:p>
            <a:pPr marL="76200" lvl="0" indent="0">
              <a:buNone/>
            </a:pPr>
            <a:r>
              <a:rPr lang="en-US" sz="1600" dirty="0"/>
              <a:t>LDA        B1_SECTOR_0009    ; Load Sector # of saved virus code</a:t>
            </a:r>
          </a:p>
          <a:p>
            <a:pPr marL="76200" lvl="0" indent="0">
              <a:buNone/>
            </a:pPr>
            <a:r>
              <a:rPr lang="en-US" sz="1600" dirty="0"/>
              <a:t>STA        DAT_0304,X        ; Store it instead of the previous</a:t>
            </a:r>
          </a:p>
          <a:p>
            <a:pPr marL="76200" lvl="0" indent="0">
              <a:buNone/>
            </a:pPr>
            <a:r>
              <a:rPr lang="en-US" sz="1600" dirty="0"/>
              <a:t>LDA        #0x90             ; Now save the sector to disk</a:t>
            </a:r>
          </a:p>
          <a:p>
            <a:pPr marL="76200" lvl="0" indent="0">
              <a:buNone/>
            </a:pPr>
            <a:r>
              <a:rPr lang="en-US" sz="1600" dirty="0"/>
              <a:t>JSR        FUN_04b9          </a:t>
            </a:r>
          </a:p>
          <a:p>
            <a:pPr marL="76200" lvl="0" indent="0">
              <a:buNone/>
            </a:pPr>
            <a:r>
              <a:rPr lang="en-US" sz="1600" dirty="0"/>
              <a:t>CLC                          ; Clear carry for returning the </a:t>
            </a:r>
            <a:r>
              <a:rPr lang="en-US" sz="1600" dirty="0" smtClean="0"/>
              <a:t>	                        result</a:t>
            </a:r>
            <a:endParaRPr lang="en-US" sz="1600" dirty="0"/>
          </a:p>
          <a:p>
            <a:pPr marL="76200" lvl="0" indent="0">
              <a:buNone/>
            </a:pPr>
            <a:r>
              <a:rPr lang="en-US" sz="1600" dirty="0"/>
              <a:t>RTS</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38682196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Infect</a:t>
            </a:r>
            <a:endParaRPr dirty="0"/>
          </a:p>
        </p:txBody>
      </p:sp>
      <p:grpSp>
        <p:nvGrpSpPr>
          <p:cNvPr id="153" name="Google Shape;153;p20"/>
          <p:cNvGrpSpPr/>
          <p:nvPr/>
        </p:nvGrpSpPr>
        <p:grpSpPr>
          <a:xfrm rot="5400000">
            <a:off x="2270839" y="-598918"/>
            <a:ext cx="4684515" cy="6380255"/>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251" y="390400"/>
            <a:ext cx="5315692" cy="4372585"/>
          </a:xfrm>
          <a:prstGeom prst="rect">
            <a:avLst/>
          </a:prstGeom>
        </p:spPr>
      </p:pic>
    </p:spTree>
    <p:extLst>
      <p:ext uri="{BB962C8B-B14F-4D97-AF65-F5344CB8AC3E}">
        <p14:creationId xmlns:p14="http://schemas.microsoft.com/office/powerpoint/2010/main" val="32962725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9</a:t>
            </a:r>
            <a:endParaRPr sz="6000" dirty="0">
              <a:solidFill>
                <a:schemeClr val="accent3"/>
              </a:solidFill>
            </a:endParaRPr>
          </a:p>
          <a:p>
            <a:pPr lvl="0"/>
            <a:r>
              <a:rPr lang="en" dirty="0" smtClean="0"/>
              <a:t>Bu</a:t>
            </a:r>
            <a:r>
              <a:rPr lang="en-US" dirty="0"/>
              <a:t>£</a:t>
            </a:r>
            <a:r>
              <a:rPr lang="en" dirty="0" smtClean="0"/>
              <a:t>a: version 6 &amp; 8 </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Differences</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extLst>
      <p:ext uri="{BB962C8B-B14F-4D97-AF65-F5344CB8AC3E}">
        <p14:creationId xmlns:p14="http://schemas.microsoft.com/office/powerpoint/2010/main" val="8654157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TWO VERSIONS</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sz="1600" dirty="0" smtClean="0"/>
              <a:t>There </a:t>
            </a:r>
            <a:r>
              <a:rPr lang="en-US" sz="1600" dirty="0"/>
              <a:t>are two versions in the wild. The second one, version 8.32, it is very similar to the one just dissected. There are a couple of minor differences</a:t>
            </a:r>
            <a:r>
              <a:rPr lang="en-US" sz="1600" dirty="0" smtClean="0"/>
              <a:t>:</a:t>
            </a:r>
          </a:p>
          <a:p>
            <a:pPr marL="76200" lvl="0" indent="0">
              <a:buNone/>
            </a:pPr>
            <a:endParaRPr lang="en-US" sz="1600" dirty="0"/>
          </a:p>
          <a:p>
            <a:r>
              <a:rPr lang="en-US" sz="1600" dirty="0"/>
              <a:t>the loading code is a bit stealthier, without flashing screen and gibberish printed out</a:t>
            </a:r>
          </a:p>
          <a:p>
            <a:r>
              <a:rPr lang="en-US" sz="1600" dirty="0"/>
              <a:t>it also hooks the SAVE </a:t>
            </a:r>
            <a:r>
              <a:rPr lang="en-US" sz="1600" dirty="0" smtClean="0"/>
              <a:t>command</a:t>
            </a:r>
            <a:endParaRPr lang="en-US" sz="16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24884065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50757" y="3020169"/>
            <a:ext cx="7772400" cy="784800"/>
          </a:xfrm>
          <a:prstGeom prst="rect">
            <a:avLst/>
          </a:prstGeom>
        </p:spPr>
        <p:txBody>
          <a:bodyPr spcFirstLastPara="1" wrap="square" lIns="91425" tIns="91425" rIns="91425" bIns="91425" anchor="t" anchorCtr="0">
            <a:noAutofit/>
          </a:bodyPr>
          <a:lstStyle/>
          <a:p>
            <a:pPr marL="76200" lvl="0" indent="0" algn="ctr">
              <a:buNone/>
            </a:pPr>
            <a:r>
              <a:rPr lang="en-US" sz="1600" dirty="0"/>
              <a:t>Hooking in Commodore 64 is pretty trivial to obtain: addresses of the routines are saved at $0300-$03FF, so it is just a matter of replacing the address with a different one. BU£A 8 actually replace the SAVE address and point the function to the HARDWARE RESET vector, so that if the user tries to SAVE, the device is rest, cleaning up everything but leaving the Virus active in the disk memory.</a:t>
            </a:r>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254089" y="1497787"/>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37372991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smtClean="0">
                <a:solidFill>
                  <a:schemeClr val="accent3"/>
                </a:solidFill>
              </a:rPr>
              <a:t>10</a:t>
            </a:r>
            <a:endParaRPr sz="6000" dirty="0">
              <a:solidFill>
                <a:schemeClr val="accent3"/>
              </a:solidFill>
            </a:endParaRPr>
          </a:p>
          <a:p>
            <a:pPr lvl="0"/>
            <a:r>
              <a:rPr lang="en" dirty="0" smtClean="0"/>
              <a:t>Published tools </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Here what you can find and reuse</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extLst>
      <p:ext uri="{BB962C8B-B14F-4D97-AF65-F5344CB8AC3E}">
        <p14:creationId xmlns:p14="http://schemas.microsoft.com/office/powerpoint/2010/main" val="39945849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010</a:t>
            </a:r>
            <a:endParaRPr dirty="0"/>
          </a:p>
        </p:txBody>
      </p:sp>
      <p:grpSp>
        <p:nvGrpSpPr>
          <p:cNvPr id="153" name="Google Shape;153;p20"/>
          <p:cNvGrpSpPr/>
          <p:nvPr/>
        </p:nvGrpSpPr>
        <p:grpSpPr>
          <a:xfrm rot="5400000">
            <a:off x="2642156" y="-1356418"/>
            <a:ext cx="4388581" cy="7985225"/>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43" y="606759"/>
            <a:ext cx="7678645" cy="4045238"/>
          </a:xfrm>
          <a:prstGeom prst="rect">
            <a:avLst/>
          </a:prstGeom>
        </p:spPr>
      </p:pic>
    </p:spTree>
    <p:extLst>
      <p:ext uri="{BB962C8B-B14F-4D97-AF65-F5344CB8AC3E}">
        <p14:creationId xmlns:p14="http://schemas.microsoft.com/office/powerpoint/2010/main" val="1425783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chemeClr val="accent3"/>
                </a:solidFill>
              </a:rPr>
              <a:t>1</a:t>
            </a:r>
            <a:endParaRPr sz="6000" dirty="0">
              <a:solidFill>
                <a:schemeClr val="accent3"/>
              </a:solidFill>
            </a:endParaRPr>
          </a:p>
          <a:p>
            <a:pPr marL="0" lvl="0" indent="0" algn="l" rtl="0">
              <a:spcBef>
                <a:spcPts val="0"/>
              </a:spcBef>
              <a:spcAft>
                <a:spcPts val="0"/>
              </a:spcAft>
              <a:buNone/>
            </a:pPr>
            <a:r>
              <a:rPr lang="en" dirty="0" smtClean="0"/>
              <a:t>Commodore 64 and Viruses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Let’s set some “historical” background</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0215294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010</a:t>
            </a:r>
            <a:endParaRPr dirty="0"/>
          </a:p>
        </p:txBody>
      </p:sp>
      <p:grpSp>
        <p:nvGrpSpPr>
          <p:cNvPr id="153" name="Google Shape;153;p20"/>
          <p:cNvGrpSpPr/>
          <p:nvPr/>
        </p:nvGrpSpPr>
        <p:grpSpPr>
          <a:xfrm rot="5400000">
            <a:off x="2780821" y="-1460811"/>
            <a:ext cx="4191095" cy="8215775"/>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25" y="909172"/>
            <a:ext cx="7861625" cy="3475810"/>
          </a:xfrm>
          <a:prstGeom prst="rect">
            <a:avLst/>
          </a:prstGeom>
        </p:spPr>
      </p:pic>
    </p:spTree>
    <p:extLst>
      <p:ext uri="{BB962C8B-B14F-4D97-AF65-F5344CB8AC3E}">
        <p14:creationId xmlns:p14="http://schemas.microsoft.com/office/powerpoint/2010/main" val="11168124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Ghidra Script: FindC64KernalROMCalls</a:t>
            </a:r>
            <a:endParaRPr dirty="0"/>
          </a:p>
        </p:txBody>
      </p:sp>
      <p:grpSp>
        <p:nvGrpSpPr>
          <p:cNvPr id="153" name="Google Shape;153;p20"/>
          <p:cNvGrpSpPr/>
          <p:nvPr/>
        </p:nvGrpSpPr>
        <p:grpSpPr>
          <a:xfrm rot="5400000">
            <a:off x="2681817" y="-1124567"/>
            <a:ext cx="3928004" cy="7754676"/>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223" y="938149"/>
            <a:ext cx="6929191" cy="3590074"/>
          </a:xfrm>
          <a:prstGeom prst="rect">
            <a:avLst/>
          </a:prstGeom>
        </p:spPr>
      </p:pic>
    </p:spTree>
    <p:extLst>
      <p:ext uri="{BB962C8B-B14F-4D97-AF65-F5344CB8AC3E}">
        <p14:creationId xmlns:p14="http://schemas.microsoft.com/office/powerpoint/2010/main" val="1096400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Ghidra Script: FindC1541ROMCalls</a:t>
            </a:r>
            <a:endParaRPr dirty="0"/>
          </a:p>
        </p:txBody>
      </p:sp>
      <p:grpSp>
        <p:nvGrpSpPr>
          <p:cNvPr id="153" name="Google Shape;153;p20"/>
          <p:cNvGrpSpPr/>
          <p:nvPr/>
        </p:nvGrpSpPr>
        <p:grpSpPr>
          <a:xfrm rot="5400000">
            <a:off x="2681817" y="-1124567"/>
            <a:ext cx="3928004" cy="7754676"/>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703" y="931418"/>
            <a:ext cx="7088232" cy="3630506"/>
          </a:xfrm>
          <a:prstGeom prst="rect">
            <a:avLst/>
          </a:prstGeom>
        </p:spPr>
      </p:pic>
    </p:spTree>
    <p:extLst>
      <p:ext uri="{BB962C8B-B14F-4D97-AF65-F5344CB8AC3E}">
        <p14:creationId xmlns:p14="http://schemas.microsoft.com/office/powerpoint/2010/main" val="176753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Ghidra DB </a:t>
            </a:r>
            <a:endParaRPr dirty="0"/>
          </a:p>
        </p:txBody>
      </p:sp>
      <p:grpSp>
        <p:nvGrpSpPr>
          <p:cNvPr id="153" name="Google Shape;153;p20"/>
          <p:cNvGrpSpPr/>
          <p:nvPr/>
        </p:nvGrpSpPr>
        <p:grpSpPr>
          <a:xfrm rot="5400000">
            <a:off x="2599022" y="-1316842"/>
            <a:ext cx="3928004" cy="8257825"/>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pic>
        <p:nvPicPr>
          <p:cNvPr id="4" name="Immagine 3"/>
          <p:cNvPicPr>
            <a:picLocks noChangeAspect="1"/>
          </p:cNvPicPr>
          <p:nvPr/>
        </p:nvPicPr>
        <p:blipFill>
          <a:blip r:embed="rId3"/>
          <a:stretch>
            <a:fillRect/>
          </a:stretch>
        </p:blipFill>
        <p:spPr>
          <a:xfrm>
            <a:off x="824461" y="1239107"/>
            <a:ext cx="7477125" cy="3133725"/>
          </a:xfrm>
          <a:prstGeom prst="rect">
            <a:avLst/>
          </a:prstGeom>
        </p:spPr>
      </p:pic>
    </p:spTree>
    <p:extLst>
      <p:ext uri="{BB962C8B-B14F-4D97-AF65-F5344CB8AC3E}">
        <p14:creationId xmlns:p14="http://schemas.microsoft.com/office/powerpoint/2010/main" val="29342836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09121" y="225990"/>
            <a:ext cx="8229600" cy="413400"/>
          </a:xfrm>
          <a:prstGeom prst="rect">
            <a:avLst/>
          </a:prstGeom>
        </p:spPr>
        <p:txBody>
          <a:bodyPr spcFirstLastPara="1" wrap="square" lIns="91425" tIns="91425" rIns="91425" bIns="91425" anchor="t" anchorCtr="0">
            <a:noAutofit/>
          </a:bodyPr>
          <a:lstStyle/>
          <a:p>
            <a:pPr lvl="0"/>
            <a:r>
              <a:rPr lang="en" dirty="0" smtClean="0"/>
              <a:t>Ghidra DB </a:t>
            </a:r>
            <a:endParaRPr dirty="0"/>
          </a:p>
        </p:txBody>
      </p:sp>
      <p:grpSp>
        <p:nvGrpSpPr>
          <p:cNvPr id="153" name="Google Shape;153;p20"/>
          <p:cNvGrpSpPr/>
          <p:nvPr/>
        </p:nvGrpSpPr>
        <p:grpSpPr>
          <a:xfrm rot="5400000">
            <a:off x="2617374" y="-1196986"/>
            <a:ext cx="3928004" cy="7883562"/>
            <a:chOff x="5978575" y="3941996"/>
            <a:chExt cx="2414575" cy="2328573"/>
          </a:xfrm>
        </p:grpSpPr>
        <p:sp>
          <p:nvSpPr>
            <p:cNvPr id="154" name="Google Shape;154;p20"/>
            <p:cNvSpPr/>
            <p:nvPr/>
          </p:nvSpPr>
          <p:spPr>
            <a:xfrm>
              <a:off x="6008213" y="3941996"/>
              <a:ext cx="2347799" cy="2328573"/>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pic>
        <p:nvPicPr>
          <p:cNvPr id="3" name="Immagine 2"/>
          <p:cNvPicPr>
            <a:picLocks noChangeAspect="1"/>
          </p:cNvPicPr>
          <p:nvPr/>
        </p:nvPicPr>
        <p:blipFill>
          <a:blip r:embed="rId3"/>
          <a:stretch>
            <a:fillRect/>
          </a:stretch>
        </p:blipFill>
        <p:spPr>
          <a:xfrm>
            <a:off x="949089" y="981661"/>
            <a:ext cx="7264574" cy="3555004"/>
          </a:xfrm>
          <a:prstGeom prst="rect">
            <a:avLst/>
          </a:prstGeom>
        </p:spPr>
      </p:pic>
    </p:spTree>
    <p:extLst>
      <p:ext uri="{BB962C8B-B14F-4D97-AF65-F5344CB8AC3E}">
        <p14:creationId xmlns:p14="http://schemas.microsoft.com/office/powerpoint/2010/main" val="36388639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smtClean="0">
                <a:solidFill>
                  <a:schemeClr val="accent3"/>
                </a:solidFill>
              </a:rPr>
              <a:t>11</a:t>
            </a:r>
            <a:endParaRPr sz="6000" dirty="0">
              <a:solidFill>
                <a:schemeClr val="accent3"/>
              </a:solidFill>
            </a:endParaRPr>
          </a:p>
          <a:p>
            <a:pPr lvl="0"/>
            <a:r>
              <a:rPr lang="en" dirty="0" smtClean="0"/>
              <a:t>Conclusions </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The End</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16155844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 REACHED THE END…</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smtClean="0"/>
              <a:t>We </a:t>
            </a:r>
            <a:r>
              <a:rPr lang="en-US" dirty="0"/>
              <a:t>saw how a fully functional malicious code can be put few hundreds of bytes. </a:t>
            </a:r>
            <a:endParaRPr lang="en-US" dirty="0" smtClean="0"/>
          </a:p>
          <a:p>
            <a:pPr marL="76200" lvl="0" indent="0">
              <a:buNone/>
            </a:pPr>
            <a:endParaRPr lang="en-US" dirty="0"/>
          </a:p>
          <a:p>
            <a:pPr marL="76200" lvl="0" indent="0">
              <a:buNone/>
            </a:pPr>
            <a:r>
              <a:rPr lang="en-US" dirty="0" smtClean="0"/>
              <a:t>The </a:t>
            </a:r>
            <a:r>
              <a:rPr lang="en-US" dirty="0"/>
              <a:t>techniques used were not really new (all of them were used for legit software as well), </a:t>
            </a:r>
            <a:r>
              <a:rPr lang="en-US" dirty="0" smtClean="0"/>
              <a:t>but </a:t>
            </a:r>
            <a:r>
              <a:rPr lang="en-US" dirty="0"/>
              <a:t>it was interesting to complete the analysis of this obscure piece of code. </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564161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 REACHED THE END…</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a:t>All the scripting </a:t>
            </a:r>
            <a:r>
              <a:rPr lang="en-US" dirty="0" smtClean="0"/>
              <a:t>together </a:t>
            </a:r>
            <a:r>
              <a:rPr lang="en-US" dirty="0"/>
              <a:t>with the fully commented </a:t>
            </a:r>
            <a:r>
              <a:rPr lang="en-US" dirty="0" err="1"/>
              <a:t>Ghidra</a:t>
            </a:r>
            <a:r>
              <a:rPr lang="en-US" dirty="0"/>
              <a:t> database for both the </a:t>
            </a:r>
            <a:r>
              <a:rPr lang="en-US" dirty="0" smtClean="0"/>
              <a:t>versions are available at:</a:t>
            </a:r>
          </a:p>
          <a:p>
            <a:pPr marL="76200" lvl="0" indent="0">
              <a:buNone/>
            </a:pPr>
            <a:endParaRPr lang="en-US" dirty="0"/>
          </a:p>
          <a:p>
            <a:pPr marL="76200" lvl="0" indent="0">
              <a:buNone/>
            </a:pPr>
            <a:r>
              <a:rPr lang="en-US" dirty="0">
                <a:hlinkClick r:id="rId3"/>
              </a:rPr>
              <a:t>https://github.com/cecio/BULA-Virus</a:t>
            </a:r>
            <a:endParaRPr lang="en-US" dirty="0" smtClean="0"/>
          </a:p>
          <a:p>
            <a:pPr marL="76200" lvl="0" indent="0">
              <a:buNone/>
            </a:pPr>
            <a:endParaRPr lang="en-US"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1106511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TIL</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76200" lvl="0" indent="0">
              <a:buNone/>
            </a:pPr>
            <a:r>
              <a:rPr lang="en-US" dirty="0" smtClean="0"/>
              <a:t>From </a:t>
            </a:r>
            <a:r>
              <a:rPr lang="en-US" dirty="0"/>
              <a:t>a reverse engineer point of view, </a:t>
            </a:r>
            <a:r>
              <a:rPr lang="en-US" dirty="0" smtClean="0"/>
              <a:t>I learned (or recalled) some things in this analysis:</a:t>
            </a:r>
          </a:p>
          <a:p>
            <a:r>
              <a:rPr lang="en-US" dirty="0" smtClean="0"/>
              <a:t>Few assembly instructions != Few functionalities</a:t>
            </a:r>
          </a:p>
          <a:p>
            <a:r>
              <a:rPr lang="en-US" dirty="0" smtClean="0"/>
              <a:t>Don’t forget “external” devices…code could reside in unexpected places</a:t>
            </a:r>
          </a:p>
          <a:p>
            <a:r>
              <a:rPr lang="en-US" dirty="0" smtClean="0"/>
              <a:t>Assembly proficiency opens a lot of doors, even on different architectures</a:t>
            </a:r>
          </a:p>
          <a:p>
            <a:endParaRPr lang="en-US" dirty="0" smtClean="0"/>
          </a:p>
          <a:p>
            <a:endParaRPr lang="en-US"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5073295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425" y="514614"/>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REFERENCES</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r>
              <a:rPr lang="en-US" sz="1600" dirty="0"/>
              <a:t>Existing analysis of several viruses: </a:t>
            </a:r>
            <a:r>
              <a:rPr lang="en-US" sz="1600" dirty="0">
                <a:hlinkClick r:id="rId3"/>
              </a:rPr>
              <a:t>https://codebase64.org/doku.php?id=base:viruslist</a:t>
            </a:r>
            <a:endParaRPr lang="en-US" sz="1600" dirty="0"/>
          </a:p>
          <a:p>
            <a:r>
              <a:rPr lang="en-US" sz="1600" dirty="0"/>
              <a:t>BHP Virus analysis by Peter </a:t>
            </a:r>
            <a:r>
              <a:rPr lang="en-US" sz="1600" dirty="0" err="1"/>
              <a:t>Ferrie</a:t>
            </a:r>
            <a:r>
              <a:rPr lang="en-US" sz="1600" dirty="0"/>
              <a:t>: </a:t>
            </a:r>
            <a:r>
              <a:rPr lang="en-US" sz="1600" dirty="0">
                <a:hlinkClick r:id="rId4"/>
              </a:rPr>
              <a:t>http://pferrie.epizy.com/papers/bhp.pdf?i=1</a:t>
            </a:r>
            <a:endParaRPr lang="en-US" sz="1600" dirty="0"/>
          </a:p>
          <a:p>
            <a:r>
              <a:rPr lang="en-US" sz="1600" dirty="0"/>
              <a:t>1541 Disk Structure: </a:t>
            </a:r>
            <a:r>
              <a:rPr lang="en-US" sz="1600" dirty="0">
                <a:hlinkClick r:id="rId5"/>
              </a:rPr>
              <a:t>http://unusedino.de/ec64/technical/formats/d64.html</a:t>
            </a:r>
            <a:endParaRPr lang="en-US" sz="1600" dirty="0"/>
          </a:p>
          <a:p>
            <a:r>
              <a:rPr lang="en-US" sz="1600" dirty="0"/>
              <a:t>Commodore memory maps: </a:t>
            </a:r>
            <a:r>
              <a:rPr lang="en-US" sz="1600" dirty="0">
                <a:hlinkClick r:id="rId6"/>
              </a:rPr>
              <a:t>https://</a:t>
            </a:r>
            <a:r>
              <a:rPr lang="en-US" sz="1600" dirty="0" smtClean="0">
                <a:hlinkClick r:id="rId6"/>
              </a:rPr>
              <a:t>sta.c64.org/cbm64mem.html</a:t>
            </a:r>
            <a:endParaRPr lang="en-US" sz="1600" dirty="0" smtClean="0"/>
          </a:p>
          <a:p>
            <a:pPr marL="76200" indent="0">
              <a:buNone/>
            </a:pPr>
            <a:r>
              <a:rPr lang="en-US" sz="1600" dirty="0" smtClean="0"/>
              <a:t>                          </a:t>
            </a:r>
            <a:r>
              <a:rPr lang="en-US" sz="1600" dirty="0" smtClean="0">
                <a:hlinkClick r:id="rId7"/>
              </a:rPr>
              <a:t>https://sta.c64.org/cbm1541mem.html</a:t>
            </a:r>
            <a:endParaRPr lang="en-US" sz="1600" dirty="0" smtClean="0"/>
          </a:p>
          <a:p>
            <a:r>
              <a:rPr lang="en-US" sz="1600" dirty="0" err="1" smtClean="0"/>
              <a:t>Kernal</a:t>
            </a:r>
            <a:r>
              <a:rPr lang="en-US" sz="1600" dirty="0" smtClean="0"/>
              <a:t> </a:t>
            </a:r>
            <a:r>
              <a:rPr lang="en-US" sz="1600" dirty="0" err="1"/>
              <a:t>func</a:t>
            </a:r>
            <a:r>
              <a:rPr lang="en-US" sz="1600" dirty="0"/>
              <a:t> mapping: </a:t>
            </a:r>
            <a:r>
              <a:rPr lang="en-US" sz="1600" dirty="0">
                <a:hlinkClick r:id="rId8"/>
              </a:rPr>
              <a:t>https://sta.c64.org/cbm64krnfunc.html</a:t>
            </a:r>
            <a:endParaRPr lang="en-US" sz="1600" dirty="0"/>
          </a:p>
          <a:p>
            <a:r>
              <a:rPr lang="en-US" sz="1600" dirty="0" err="1"/>
              <a:t>Ghidra</a:t>
            </a:r>
            <a:r>
              <a:rPr lang="en-US" sz="1600" dirty="0"/>
              <a:t> plugin: </a:t>
            </a:r>
            <a:r>
              <a:rPr lang="en-US" sz="1600" dirty="0">
                <a:hlinkClick r:id="rId9"/>
              </a:rPr>
              <a:t>https://</a:t>
            </a:r>
            <a:r>
              <a:rPr lang="en-US" sz="1600" dirty="0" smtClean="0">
                <a:hlinkClick r:id="rId9"/>
              </a:rPr>
              <a:t>github.com/zeroKilo/C64LoaderWV</a:t>
            </a:r>
            <a:endParaRPr lang="en-US" sz="1600" dirty="0" smtClean="0"/>
          </a:p>
          <a:p>
            <a:r>
              <a:rPr lang="en-US" sz="1600" b="1" dirty="0"/>
              <a:t>Slides Templates</a:t>
            </a:r>
            <a:r>
              <a:rPr lang="en-US" sz="1600" dirty="0"/>
              <a:t>: </a:t>
            </a:r>
            <a:r>
              <a:rPr lang="en-US" sz="1600" dirty="0">
                <a:hlinkClick r:id="rId10"/>
              </a:rPr>
              <a:t>https://</a:t>
            </a:r>
            <a:r>
              <a:rPr lang="en-US" sz="1600" dirty="0" smtClean="0">
                <a:hlinkClick r:id="rId10"/>
              </a:rPr>
              <a:t>www.slidescarnival.com</a:t>
            </a:r>
            <a:endParaRPr lang="en-US" sz="1600" dirty="0" smtClean="0"/>
          </a:p>
          <a:p>
            <a:endParaRPr lang="en-US" sz="18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1642099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COMMODORE 64?</a:t>
            </a:r>
            <a:endParaRPr dirty="0"/>
          </a:p>
        </p:txBody>
      </p:sp>
      <p:sp>
        <p:nvSpPr>
          <p:cNvPr id="152" name="Google Shape;152;p20"/>
          <p:cNvSpPr txBox="1">
            <a:spLocks noGrp="1"/>
          </p:cNvSpPr>
          <p:nvPr>
            <p:ph type="body" idx="1"/>
          </p:nvPr>
        </p:nvSpPr>
        <p:spPr>
          <a:xfrm>
            <a:off x="426350" y="1182788"/>
            <a:ext cx="3924600" cy="3725700"/>
          </a:xfrm>
          <a:prstGeom prst="rect">
            <a:avLst/>
          </a:prstGeom>
        </p:spPr>
        <p:txBody>
          <a:bodyPr spcFirstLastPara="1" wrap="square" lIns="91425" tIns="91425" rIns="91425" bIns="91425" anchor="t" anchorCtr="0">
            <a:noAutofit/>
          </a:bodyPr>
          <a:lstStyle/>
          <a:p>
            <a:pPr marL="0" lvl="0" indent="0">
              <a:buNone/>
            </a:pPr>
            <a:r>
              <a:rPr lang="en-US" sz="2000" dirty="0" smtClean="0"/>
              <a:t>When </a:t>
            </a:r>
            <a:r>
              <a:rPr lang="en-US" sz="2000" dirty="0"/>
              <a:t>speaking about C64, we are mainly referring to the 80ies/early 90ies of last century, so a long ago.</a:t>
            </a:r>
          </a:p>
          <a:p>
            <a:pPr marL="0" lvl="0" indent="0">
              <a:buNone/>
            </a:pPr>
            <a:endParaRPr lang="en-US" dirty="0"/>
          </a:p>
          <a:p>
            <a:pPr marL="0" lvl="0" indent="0">
              <a:buNone/>
            </a:pPr>
            <a:r>
              <a:rPr lang="en-US" sz="2000" dirty="0"/>
              <a:t>Yes, viruses were a thing back then, even if very different from the current reality.</a:t>
            </a:r>
          </a:p>
          <a:p>
            <a:pPr marL="0" lvl="0" indent="0" algn="l" rtl="0">
              <a:spcBef>
                <a:spcPts val="600"/>
              </a:spcBef>
              <a:spcAft>
                <a:spcPts val="0"/>
              </a:spcAft>
              <a:buNone/>
            </a:pPr>
            <a:endParaRPr sz="2400" dirty="0"/>
          </a:p>
        </p:txBody>
      </p:sp>
      <p:grpSp>
        <p:nvGrpSpPr>
          <p:cNvPr id="153" name="Google Shape;153;p20"/>
          <p:cNvGrpSpPr/>
          <p:nvPr/>
        </p:nvGrpSpPr>
        <p:grpSpPr>
          <a:xfrm rot="5400000">
            <a:off x="5649013" y="682101"/>
            <a:ext cx="2819484" cy="3851004"/>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4" name="Rettangolo 13"/>
          <p:cNvSpPr/>
          <p:nvPr/>
        </p:nvSpPr>
        <p:spPr>
          <a:xfrm>
            <a:off x="5811081" y="3779731"/>
            <a:ext cx="1954381" cy="246221"/>
          </a:xfrm>
          <a:prstGeom prst="rect">
            <a:avLst/>
          </a:prstGeom>
        </p:spPr>
        <p:txBody>
          <a:bodyPr wrap="none">
            <a:spAutoFit/>
          </a:bodyPr>
          <a:lstStyle/>
          <a:p>
            <a:r>
              <a:rPr lang="it-IT" sz="1000" dirty="0">
                <a:solidFill>
                  <a:schemeClr val="bg1"/>
                </a:solidFill>
                <a:latin typeface="Cousine" panose="02070409020205020404" pitchFamily="49" charset="0"/>
                <a:cs typeface="Cousine" panose="02070409020205020404" pitchFamily="49" charset="0"/>
              </a:rPr>
              <a:t>http</a:t>
            </a:r>
            <a:r>
              <a:rPr lang="it-IT" sz="1000" dirty="0" smtClean="0">
                <a:solidFill>
                  <a:schemeClr val="bg1"/>
                </a:solidFill>
                <a:latin typeface="Cousine" panose="02070409020205020404" pitchFamily="49" charset="0"/>
                <a:cs typeface="Cousine" panose="02070409020205020404" pitchFamily="49" charset="0"/>
              </a:rPr>
              <a:t>://en.wikipedia.org</a:t>
            </a:r>
            <a:endParaRPr lang="it-IT" sz="1000" dirty="0">
              <a:solidFill>
                <a:schemeClr val="bg1"/>
              </a:solidFill>
              <a:latin typeface="Cousine" panose="02070409020205020404" pitchFamily="49" charset="0"/>
              <a:cs typeface="Cousine" panose="02070409020205020404" pitchFamily="49" charset="0"/>
            </a:endParaRP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365" y="1867591"/>
            <a:ext cx="2847975" cy="1609725"/>
          </a:xfrm>
          <a:prstGeom prst="rect">
            <a:avLst/>
          </a:prstGeom>
        </p:spPr>
      </p:pic>
    </p:spTree>
    <p:extLst>
      <p:ext uri="{BB962C8B-B14F-4D97-AF65-F5344CB8AC3E}">
        <p14:creationId xmlns:p14="http://schemas.microsoft.com/office/powerpoint/2010/main" val="8843339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3"/>
          <p:cNvSpPr txBox="1">
            <a:spLocks noGrp="1"/>
          </p:cNvSpPr>
          <p:nvPr>
            <p:ph type="ctrTitle" idx="4294967295"/>
          </p:nvPr>
        </p:nvSpPr>
        <p:spPr>
          <a:xfrm>
            <a:off x="878657" y="144002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a:t>Thanks!</a:t>
            </a:r>
            <a:endParaRPr sz="6000" b="1"/>
          </a:p>
        </p:txBody>
      </p:sp>
      <p:sp>
        <p:nvSpPr>
          <p:cNvPr id="330" name="Google Shape;330;p33"/>
          <p:cNvSpPr txBox="1">
            <a:spLocks noGrp="1"/>
          </p:cNvSpPr>
          <p:nvPr>
            <p:ph type="subTitle" idx="4294967295"/>
          </p:nvPr>
        </p:nvSpPr>
        <p:spPr>
          <a:xfrm>
            <a:off x="878657" y="2444295"/>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t>ANY QUESTIONS?</a:t>
            </a:r>
            <a:endParaRPr sz="3600" dirty="0"/>
          </a:p>
        </p:txBody>
      </p:sp>
      <p:sp>
        <p:nvSpPr>
          <p:cNvPr id="331" name="Google Shape;331;p33"/>
          <p:cNvSpPr txBox="1">
            <a:spLocks noGrp="1"/>
          </p:cNvSpPr>
          <p:nvPr>
            <p:ph type="body" idx="4294967295"/>
          </p:nvPr>
        </p:nvSpPr>
        <p:spPr>
          <a:xfrm>
            <a:off x="909499" y="3160274"/>
            <a:ext cx="4916265" cy="9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You can find me at:</a:t>
            </a:r>
            <a:endParaRPr sz="1800" dirty="0"/>
          </a:p>
          <a:p>
            <a:pPr marL="0" lvl="0" indent="0" algn="l" rtl="0">
              <a:spcBef>
                <a:spcPts val="600"/>
              </a:spcBef>
              <a:spcAft>
                <a:spcPts val="0"/>
              </a:spcAft>
              <a:buNone/>
            </a:pPr>
            <a:r>
              <a:rPr lang="en" sz="1800" dirty="0" smtClean="0"/>
              <a:t>Twitter: @red5heep</a:t>
            </a:r>
          </a:p>
          <a:p>
            <a:pPr marL="0" lvl="0" indent="0" algn="l" rtl="0">
              <a:spcBef>
                <a:spcPts val="600"/>
              </a:spcBef>
              <a:spcAft>
                <a:spcPts val="0"/>
              </a:spcAft>
              <a:buNone/>
            </a:pPr>
            <a:r>
              <a:rPr lang="en" sz="1800" dirty="0" smtClean="0"/>
              <a:t>GitHub:  https://github.com/cecio</a:t>
            </a:r>
            <a:r>
              <a:rPr lang="en" sz="1800" dirty="0"/>
              <a:t/>
            </a:r>
            <a:br>
              <a:rPr lang="en" sz="1800" dirty="0"/>
            </a:br>
            <a:endParaRPr sz="1800" dirty="0"/>
          </a:p>
        </p:txBody>
      </p:sp>
      <p:sp>
        <p:nvSpPr>
          <p:cNvPr id="332" name="Google Shape;332;p3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Virus in the 80ies</a:t>
            </a:r>
            <a:endParaRPr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0" lvl="0" indent="0">
              <a:buNone/>
            </a:pPr>
            <a:r>
              <a:rPr lang="en-US" dirty="0" smtClean="0"/>
              <a:t>Let's </a:t>
            </a:r>
            <a:r>
              <a:rPr lang="en-US" dirty="0"/>
              <a:t>start by defining the Virus as a program that install itself without user knowledge and tries to persist and replicate</a:t>
            </a:r>
            <a:r>
              <a:rPr lang="en-US" dirty="0" smtClean="0"/>
              <a:t>.</a:t>
            </a:r>
          </a:p>
          <a:p>
            <a:pPr marL="0" lvl="0" indent="0">
              <a:buNone/>
            </a:pPr>
            <a:endParaRPr lang="en-US" dirty="0" smtClean="0"/>
          </a:p>
          <a:p>
            <a:pPr marL="0" lvl="0" indent="0">
              <a:buNone/>
            </a:pPr>
            <a:r>
              <a:rPr lang="en-US" dirty="0" smtClean="0"/>
              <a:t>As </a:t>
            </a:r>
            <a:r>
              <a:rPr lang="en-US" dirty="0"/>
              <a:t>all definitions, this may not fits at 100%, but it is a starting point.</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058681980"/>
      </p:ext>
    </p:extLst>
  </p:cSld>
  <p:clrMapOvr>
    <a:masterClrMapping/>
  </p:clrMapOvr>
  <p:timing>
    <p:tnLst>
      <p:par>
        <p:cTn id="1" dur="indefinite" restart="never" nodeType="tmRoot"/>
      </p:par>
    </p:tnLst>
  </p:timing>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14217</TotalTime>
  <Words>3393</Words>
  <Application>Microsoft Office PowerPoint</Application>
  <PresentationFormat>Presentazione su schermo (16:9)</PresentationFormat>
  <Paragraphs>566</Paragraphs>
  <Slides>80</Slides>
  <Notes>80</Notes>
  <HiddenSlides>0</HiddenSlides>
  <MMClips>0</MMClips>
  <ScaleCrop>false</ScaleCrop>
  <HeadingPairs>
    <vt:vector size="8" baseType="variant">
      <vt:variant>
        <vt:lpstr>Caratteri utilizzati</vt:lpstr>
      </vt:variant>
      <vt:variant>
        <vt:i4>2</vt:i4>
      </vt:variant>
      <vt:variant>
        <vt:lpstr>Tema</vt:lpstr>
      </vt:variant>
      <vt:variant>
        <vt:i4>1</vt:i4>
      </vt:variant>
      <vt:variant>
        <vt:lpstr>Server OLE incorporati</vt:lpstr>
      </vt:variant>
      <vt:variant>
        <vt:i4>1</vt:i4>
      </vt:variant>
      <vt:variant>
        <vt:lpstr>Titoli diapositive</vt:lpstr>
      </vt:variant>
      <vt:variant>
        <vt:i4>80</vt:i4>
      </vt:variant>
    </vt:vector>
  </HeadingPairs>
  <TitlesOfParts>
    <vt:vector size="84" baseType="lpstr">
      <vt:lpstr>Cousine</vt:lpstr>
      <vt:lpstr>Arial</vt:lpstr>
      <vt:lpstr>Valentine template</vt:lpstr>
      <vt:lpstr>Bitmap Image</vt:lpstr>
      <vt:lpstr>Old Malware, New Tools: Ghidra and Commodore 64; why understanding old malicious software still matters</vt:lpstr>
      <vt:lpstr>Presentazione standard di PowerPoint</vt:lpstr>
      <vt:lpstr>0 Why?</vt:lpstr>
      <vt:lpstr>A PICTURE IS WORTH A THOUSAND WORDS</vt:lpstr>
      <vt:lpstr>Presentazione standard di PowerPoint</vt:lpstr>
      <vt:lpstr>…BUT THERE IS MORE…</vt:lpstr>
      <vt:lpstr>1 Commodore 64 and Viruses</vt:lpstr>
      <vt:lpstr>COMMODORE 64?</vt:lpstr>
      <vt:lpstr>A Virus in the 80ies</vt:lpstr>
      <vt:lpstr>WHY THIS IS INTERESTING?</vt:lpstr>
      <vt:lpstr>Presentazione standard di PowerPoint</vt:lpstr>
      <vt:lpstr>2 The “State of the Art”</vt:lpstr>
      <vt:lpstr>A LIST OF KNOWN VIRUSES</vt:lpstr>
      <vt:lpstr>THE BU£A VIRUS</vt:lpstr>
      <vt:lpstr>Presentazione standard di PowerPoint</vt:lpstr>
      <vt:lpstr>3 Tools</vt:lpstr>
      <vt:lpstr>LIST OF USED TOOLS</vt:lpstr>
      <vt:lpstr>VICE</vt:lpstr>
      <vt:lpstr>GHIDRA</vt:lpstr>
      <vt:lpstr>010</vt:lpstr>
      <vt:lpstr>4 The Bu£a Virus</vt:lpstr>
      <vt:lpstr>GENERAL INFO</vt:lpstr>
      <vt:lpstr>5 Some background on C64</vt:lpstr>
      <vt:lpstr>CPU</vt:lpstr>
      <vt:lpstr>CPU</vt:lpstr>
      <vt:lpstr>MASS STORAGE</vt:lpstr>
      <vt:lpstr>Presentazione standard di PowerPoint</vt:lpstr>
      <vt:lpstr>Presentazione standard di PowerPoint</vt:lpstr>
      <vt:lpstr>6502 Assembly crash course: registers #1</vt:lpstr>
      <vt:lpstr>6502 Assembly crash course: registers #2</vt:lpstr>
      <vt:lpstr>6502 Assembly crash course: instructions set #1</vt:lpstr>
      <vt:lpstr>6502 Assembly crash course: instructions set #2</vt:lpstr>
      <vt:lpstr>6502 Assembly crash course: KERNAL</vt:lpstr>
      <vt:lpstr>6502 Assembly crash course: BASIC ROM</vt:lpstr>
      <vt:lpstr>6 Bu£a: hide and seek </vt:lpstr>
      <vt:lpstr>BRING THE VIRUS BACK TO LIFE</vt:lpstr>
      <vt:lpstr>THE BU£A VIRUS</vt:lpstr>
      <vt:lpstr>Presentazione standard di PowerPoint</vt:lpstr>
      <vt:lpstr>CODE SNIPPET</vt:lpstr>
      <vt:lpstr>CODE SNIPPET: Open the Serial Bus to 1541</vt:lpstr>
      <vt:lpstr>CODE SNIPPET: Execute “M-W” command</vt:lpstr>
      <vt:lpstr>CODE SNIPPET: Flash the screen</vt:lpstr>
      <vt:lpstr>Presentazione standard di PowerPoint</vt:lpstr>
      <vt:lpstr>BRING THE VIRUS BACK TO LIFE</vt:lpstr>
      <vt:lpstr>CODE SNIPPET</vt:lpstr>
      <vt:lpstr>CODE SNIPPET: Send “U3” command</vt:lpstr>
      <vt:lpstr>CODE SNIPPET: Meanwhile on 1541…</vt:lpstr>
      <vt:lpstr>7 Some background on C64 (again)</vt:lpstr>
      <vt:lpstr>Disks are split in tracks in sectors</vt:lpstr>
      <vt:lpstr>TRACK 18</vt:lpstr>
      <vt:lpstr>TRACK 18: BAM (SECTOR 0)</vt:lpstr>
      <vt:lpstr>TRACK 18: SECTORS 1-19</vt:lpstr>
      <vt:lpstr>TRACK 18: THE FILE TYPES</vt:lpstr>
      <vt:lpstr>8 Bu£a: infecting… </vt:lpstr>
      <vt:lpstr>CODE SNIPPET</vt:lpstr>
      <vt:lpstr>CODE SNIPPET: Disk activities</vt:lpstr>
      <vt:lpstr>CODE SNIPPET: FUN_600 1/2</vt:lpstr>
      <vt:lpstr>CODE SNIPPET: FUN_600 2/2</vt:lpstr>
      <vt:lpstr>CODE SNIPPET</vt:lpstr>
      <vt:lpstr>CODE SNIPPET: PRG file loop</vt:lpstr>
      <vt:lpstr>CODE SNIPPET</vt:lpstr>
      <vt:lpstr>CODE SNIPPET: Check if already infected</vt:lpstr>
      <vt:lpstr>CODE SNIPPET: Infect!</vt:lpstr>
      <vt:lpstr>Infect</vt:lpstr>
      <vt:lpstr>9 Bu£a: version 6 &amp; 8 </vt:lpstr>
      <vt:lpstr>THE TWO VERSIONS</vt:lpstr>
      <vt:lpstr>Presentazione standard di PowerPoint</vt:lpstr>
      <vt:lpstr>10 Published tools </vt:lpstr>
      <vt:lpstr>010</vt:lpstr>
      <vt:lpstr>010</vt:lpstr>
      <vt:lpstr>Ghidra Script: FindC64KernalROMCalls</vt:lpstr>
      <vt:lpstr>Ghidra Script: FindC1541ROMCalls</vt:lpstr>
      <vt:lpstr>Ghidra DB </vt:lpstr>
      <vt:lpstr>Ghidra DB </vt:lpstr>
      <vt:lpstr>11 Conclusions </vt:lpstr>
      <vt:lpstr>WE REACHED THE END…</vt:lpstr>
      <vt:lpstr>WE REACHED THE END…</vt:lpstr>
      <vt:lpstr>TIL</vt:lpstr>
      <vt:lpstr>REFERENCES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cesare</dc:creator>
  <cp:lastModifiedBy>Windows User</cp:lastModifiedBy>
  <cp:revision>146</cp:revision>
  <dcterms:modified xsi:type="dcterms:W3CDTF">2022-07-20T20:42:02Z</dcterms:modified>
</cp:coreProperties>
</file>